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85" r:id="rId2"/>
    <p:sldId id="289" r:id="rId3"/>
    <p:sldId id="286" r:id="rId4"/>
    <p:sldId id="288" r:id="rId5"/>
    <p:sldId id="291" r:id="rId6"/>
    <p:sldId id="287" r:id="rId7"/>
    <p:sldId id="293" r:id="rId8"/>
    <p:sldId id="274" r:id="rId9"/>
    <p:sldId id="294" r:id="rId10"/>
    <p:sldId id="292" r:id="rId11"/>
    <p:sldId id="264" r:id="rId12"/>
    <p:sldId id="263" r:id="rId13"/>
    <p:sldId id="265" r:id="rId14"/>
    <p:sldId id="282" r:id="rId15"/>
    <p:sldId id="279" r:id="rId16"/>
    <p:sldId id="280" r:id="rId17"/>
    <p:sldId id="295" r:id="rId18"/>
    <p:sldId id="281" r:id="rId19"/>
    <p:sldId id="284" r:id="rId20"/>
    <p:sldId id="277" r:id="rId21"/>
    <p:sldId id="278" r:id="rId22"/>
    <p:sldId id="257" r:id="rId23"/>
    <p:sldId id="271" r:id="rId24"/>
    <p:sldId id="258" r:id="rId25"/>
    <p:sldId id="262" r:id="rId26"/>
    <p:sldId id="283" r:id="rId27"/>
    <p:sldId id="260" r:id="rId28"/>
    <p:sldId id="272" r:id="rId29"/>
    <p:sldId id="269" r:id="rId30"/>
    <p:sldId id="296" r:id="rId31"/>
  </p:sldIdLst>
  <p:sldSz cx="6858000" cy="9906000" type="A4"/>
  <p:notesSz cx="6888163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4D460-5299-468F-817F-160F29BB6AD3}" type="datetimeFigureOut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3300" y="1252538"/>
            <a:ext cx="23415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F6E31-07B8-4BF3-9517-44390B55F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86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6CD44-3977-47F2-98D2-3E3E01A2ADC4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5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A7DF-B2BE-4C6A-BA08-B633764C9ADA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8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8A1-C37E-4F28-8104-EEDEFEC91FDA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6C22-77EC-4EE5-93DE-A8E5D3942DFC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865E-9395-4B8F-92CA-F1E3B90682B6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0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BFC-6F4E-4F5C-888B-281CF45576E4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4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F980-9056-47A3-8EFC-31A9C152E675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4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3371-D6CB-4D0D-84D9-18AAD15FD2D4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3BDAC-BAFC-461B-9EC0-62ED48D339AB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8A67-6593-4009-B87F-ED0CD60EEC09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7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82E5F-129A-48C3-B180-246A109F2951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4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EA9AA-FBA3-4714-9F5F-F63DF3BE030D}" type="datetime1">
              <a:rPr lang="ko-KR" altLang="en-US" smtClean="0"/>
              <a:t>2021-04-13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jpeg"/><Relationship Id="rId21" Type="http://schemas.openxmlformats.org/officeDocument/2006/relationships/image" Target="../media/image63.png"/><Relationship Id="rId7" Type="http://schemas.openxmlformats.org/officeDocument/2006/relationships/image" Target="../media/image49.jpe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image" Target="../media/image44.jpe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5" Type="http://schemas.openxmlformats.org/officeDocument/2006/relationships/image" Target="../media/image47.jpe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jpeg"/><Relationship Id="rId19" Type="http://schemas.openxmlformats.org/officeDocument/2006/relationships/image" Target="../media/image61.png"/><Relationship Id="rId4" Type="http://schemas.openxmlformats.org/officeDocument/2006/relationships/image" Target="../media/image46.jpe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t-cml.github.io/extension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33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tinet/monster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97285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① </a:t>
            </a:r>
            <a:r>
              <a:rPr lang="ko-KR" altLang="en-US" dirty="0">
                <a:latin typeface="+mj-ea"/>
                <a:ea typeface="+mj-ea"/>
              </a:rPr>
              <a:t>인공지능의 정의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1435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    </a:t>
            </a:r>
            <a:r>
              <a:rPr lang="ko-KR" altLang="en-US" dirty="0">
                <a:latin typeface="+mj-ea"/>
              </a:rPr>
              <a:t>인공지능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err="1"/>
              <a:t>생활속에서</a:t>
            </a:r>
            <a:r>
              <a:rPr lang="ko-KR" altLang="en-US" dirty="0"/>
              <a:t> 만나는 인공지능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38" y="1452573"/>
            <a:ext cx="5683681" cy="3215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8" y="5975979"/>
            <a:ext cx="5623016" cy="3262435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F7999A-194B-41DE-83BC-7BEF8D08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93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42" y="5925380"/>
            <a:ext cx="4427609" cy="33365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① </a:t>
            </a:r>
            <a:r>
              <a:rPr lang="ko-KR" altLang="en-US" dirty="0" err="1">
                <a:latin typeface="+mj-ea"/>
                <a:ea typeface="+mj-ea"/>
              </a:rPr>
              <a:t>아두이노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우노와</a:t>
            </a:r>
            <a:r>
              <a:rPr lang="ko-KR" altLang="en-US" dirty="0">
                <a:latin typeface="+mj-ea"/>
                <a:ea typeface="+mj-ea"/>
              </a:rPr>
              <a:t> 블루투스 연결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3143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1. </a:t>
            </a:r>
            <a:r>
              <a:rPr lang="ko-KR" altLang="en-US" dirty="0"/>
              <a:t>블루투스 이름 설정하기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② </a:t>
            </a:r>
            <a:r>
              <a:rPr lang="ko-KR" altLang="en-US" dirty="0">
                <a:latin typeface="+mj-ea"/>
                <a:ea typeface="+mj-ea"/>
              </a:rPr>
              <a:t>블루투스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파일 열기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40999" y="8643479"/>
            <a:ext cx="44337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IDE(</a:t>
            </a:r>
            <a:r>
              <a:rPr lang="ko-KR" altLang="en-US" sz="1500" dirty="0">
                <a:solidFill>
                  <a:schemeClr val="bg1"/>
                </a:solidFill>
              </a:rPr>
              <a:t>편집기</a:t>
            </a:r>
            <a:r>
              <a:rPr lang="en-US" altLang="ko-KR" sz="1500" dirty="0">
                <a:solidFill>
                  <a:schemeClr val="bg1"/>
                </a:solidFill>
              </a:rPr>
              <a:t>) </a:t>
            </a:r>
            <a:r>
              <a:rPr lang="ko-KR" altLang="en-US" sz="1500" dirty="0">
                <a:solidFill>
                  <a:schemeClr val="bg1"/>
                </a:solidFill>
              </a:rPr>
              <a:t>실행 후 파일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열기에서 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changeBluetoothName.ino</a:t>
            </a:r>
            <a:r>
              <a:rPr lang="en-US" altLang="ko-KR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파일 열기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35257" y="1399048"/>
            <a:ext cx="5667814" cy="3269976"/>
            <a:chOff x="835257" y="1399048"/>
            <a:chExt cx="5667814" cy="3269976"/>
          </a:xfrm>
        </p:grpSpPr>
        <p:sp>
          <p:nvSpPr>
            <p:cNvPr id="30" name="직사각형 29"/>
            <p:cNvSpPr/>
            <p:nvPr/>
          </p:nvSpPr>
          <p:spPr>
            <a:xfrm>
              <a:off x="4596063" y="2571967"/>
              <a:ext cx="1907008" cy="124649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500" dirty="0" err="1"/>
                <a:t>아두이노</a:t>
              </a:r>
              <a:r>
                <a:rPr lang="ko-KR" altLang="en-US" sz="1500" dirty="0"/>
                <a:t> </a:t>
              </a:r>
              <a:r>
                <a:rPr lang="en-US" altLang="ko-KR" sz="1500" dirty="0"/>
                <a:t>– </a:t>
              </a:r>
              <a:r>
                <a:rPr lang="ko-KR" altLang="en-US" sz="1500" dirty="0"/>
                <a:t>블루투스</a:t>
              </a:r>
              <a:endParaRPr lang="en-US" altLang="ko-KR" sz="1500" dirty="0"/>
            </a:p>
            <a:p>
              <a:pPr algn="ctr"/>
              <a:r>
                <a:rPr lang="en-US" altLang="ko-KR" sz="1500" dirty="0"/>
                <a:t>GND               </a:t>
              </a:r>
              <a:r>
                <a:rPr lang="en-US" altLang="ko-KR" sz="1500" dirty="0" err="1"/>
                <a:t>GND</a:t>
              </a:r>
              <a:endParaRPr lang="en-US" altLang="ko-KR" sz="1500" dirty="0"/>
            </a:p>
            <a:p>
              <a:pPr algn="ctr"/>
              <a:r>
                <a:rPr lang="en-US" altLang="ko-KR" sz="1500" dirty="0"/>
                <a:t>5V                  VCC</a:t>
              </a:r>
            </a:p>
            <a:p>
              <a:pPr marL="342900" indent="-342900" algn="ctr">
                <a:buAutoNum type="arabicPlain" startAt="3"/>
              </a:pPr>
              <a:r>
                <a:rPr lang="en-US" altLang="ko-KR" sz="1500" dirty="0"/>
                <a:t>               TX</a:t>
              </a:r>
            </a:p>
            <a:p>
              <a:pPr algn="ctr"/>
              <a:r>
                <a:rPr lang="en-US" altLang="ko-KR" sz="1500" dirty="0"/>
                <a:t>2                     RX  </a:t>
              </a: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835257" y="1399048"/>
              <a:ext cx="3350552" cy="3269976"/>
              <a:chOff x="2078052" y="641813"/>
              <a:chExt cx="5027686" cy="490277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696142" y="1322850"/>
                <a:ext cx="4610100" cy="3248025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5215026" y="1729307"/>
                <a:ext cx="2609850" cy="1171575"/>
              </a:xfrm>
              <a:prstGeom prst="rect">
                <a:avLst/>
              </a:prstGeom>
            </p:spPr>
          </p:pic>
          <p:cxnSp>
            <p:nvCxnSpPr>
              <p:cNvPr id="17" name="직선 연결선 16"/>
              <p:cNvCxnSpPr/>
              <p:nvPr/>
            </p:nvCxnSpPr>
            <p:spPr>
              <a:xfrm>
                <a:off x="5444836" y="4596937"/>
                <a:ext cx="764771" cy="0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>
                <a:off x="6209607" y="3541222"/>
                <a:ext cx="0" cy="1080654"/>
              </a:xfrm>
              <a:prstGeom prst="line">
                <a:avLst/>
              </a:prstGeom>
              <a:ln w="5715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>
                <a:off x="5447610" y="4450076"/>
                <a:ext cx="947652" cy="0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>
                <a:off x="6395262" y="3527368"/>
                <a:ext cx="0" cy="922708"/>
              </a:xfrm>
              <a:prstGeom prst="line">
                <a:avLst/>
              </a:prstGeom>
              <a:ln w="5715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>
                <a:off x="2078182" y="3394362"/>
                <a:ext cx="509586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2105891" y="3369422"/>
                <a:ext cx="0" cy="21751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/>
              <p:cNvCxnSpPr/>
              <p:nvPr/>
            </p:nvCxnSpPr>
            <p:spPr>
              <a:xfrm>
                <a:off x="2078052" y="5516878"/>
                <a:ext cx="469682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직선 연결선 23"/>
              <p:cNvCxnSpPr/>
              <p:nvPr/>
            </p:nvCxnSpPr>
            <p:spPr>
              <a:xfrm>
                <a:off x="6774880" y="3541222"/>
                <a:ext cx="0" cy="20033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6586458" y="3541221"/>
                <a:ext cx="0" cy="1787237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2261062" y="5328458"/>
                <a:ext cx="4342022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>
                <a:off x="2258292" y="3527368"/>
                <a:ext cx="0" cy="1828799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>
                <a:off x="2230582" y="3546762"/>
                <a:ext cx="357186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직사각형 1"/>
            <p:cNvSpPr/>
            <p:nvPr/>
          </p:nvSpPr>
          <p:spPr>
            <a:xfrm>
              <a:off x="3712333" y="2402006"/>
              <a:ext cx="197751" cy="327546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527568" y="2409002"/>
              <a:ext cx="60465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HM 10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96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32" y="5877799"/>
            <a:ext cx="3828860" cy="29000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2" y="976294"/>
            <a:ext cx="4157451" cy="31526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907" y="360721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</a:t>
            </a:r>
            <a:r>
              <a:rPr lang="en-US" altLang="ko-KR" dirty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/>
              <a:t>포트번호 설정하기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8828" y="888696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88017" y="3835357"/>
            <a:ext cx="5089630" cy="793438"/>
            <a:chOff x="1038735" y="3951443"/>
            <a:chExt cx="5073427" cy="793438"/>
          </a:xfrm>
        </p:grpSpPr>
        <p:sp>
          <p:nvSpPr>
            <p:cNvPr id="19" name="Google Shape;2273;p284"/>
            <p:cNvSpPr txBox="1">
              <a:spLocks/>
            </p:cNvSpPr>
            <p:nvPr/>
          </p:nvSpPr>
          <p:spPr>
            <a:xfrm>
              <a:off x="1058279" y="3951443"/>
              <a:ext cx="4774430" cy="62433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1600"/>
                </a:spcBef>
              </a:pPr>
              <a:r>
                <a:rPr lang="ko-KR" altLang="en-US" sz="1500" dirty="0"/>
                <a:t>보드 </a:t>
              </a:r>
              <a:r>
                <a:rPr lang="en-US" altLang="ko-KR" sz="1500" dirty="0"/>
                <a:t>: Arduino Uno,  </a:t>
              </a:r>
              <a:r>
                <a:rPr lang="ko-KR" altLang="en-US" sz="1500" dirty="0"/>
                <a:t>포트 </a:t>
              </a:r>
              <a:r>
                <a:rPr lang="en-US" altLang="ko-KR" sz="1500" dirty="0"/>
                <a:t>: COM (Arduino Uno) </a:t>
              </a:r>
              <a:r>
                <a:rPr lang="ko-KR" altLang="en-US" sz="1500" dirty="0"/>
                <a:t>번호</a:t>
              </a:r>
              <a:r>
                <a:rPr lang="en-US" altLang="ko-KR" sz="1500" dirty="0"/>
                <a:t> </a:t>
              </a:r>
              <a:r>
                <a:rPr lang="ko-KR" altLang="en-US" sz="1500" dirty="0"/>
                <a:t>확인</a:t>
              </a:r>
              <a:endParaRPr lang="en-US" altLang="ko-KR" sz="1500" dirty="0"/>
            </a:p>
            <a:p>
              <a:pPr algn="l">
                <a:lnSpc>
                  <a:spcPct val="100000"/>
                </a:lnSpc>
                <a:spcBef>
                  <a:spcPts val="1600"/>
                </a:spcBef>
              </a:pPr>
              <a:endParaRPr lang="ko-KR" altLang="en-US" sz="1500" dirty="0"/>
            </a:p>
            <a:p>
              <a:pPr algn="l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</a:pPr>
              <a:endParaRPr lang="ko-KR" altLang="en-US" sz="15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38735" y="4421716"/>
              <a:ext cx="5073427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ko-KR" altLang="en-US" sz="1500" dirty="0"/>
                <a:t>연결 문제가 생길 경우 장치 관리자에서 포트번호를 확인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07252" y="5245774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블루투스 파일 업로드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52810" y="582575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341911" y="1066121"/>
            <a:ext cx="3234511" cy="1537463"/>
            <a:chOff x="831406" y="1068927"/>
            <a:chExt cx="3325862" cy="1682370"/>
          </a:xfrm>
        </p:grpSpPr>
        <p:sp>
          <p:nvSpPr>
            <p:cNvPr id="21" name="직사각형 20"/>
            <p:cNvSpPr/>
            <p:nvPr/>
          </p:nvSpPr>
          <p:spPr>
            <a:xfrm>
              <a:off x="1240682" y="2269398"/>
              <a:ext cx="1634073" cy="1462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19167" y="2511595"/>
              <a:ext cx="1038101" cy="208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23428" y="1068927"/>
              <a:ext cx="269145" cy="2488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6643" y="2474298"/>
              <a:ext cx="2148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831406" y="2140928"/>
              <a:ext cx="2380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240682" y="2401193"/>
              <a:ext cx="1634073" cy="1462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18299" y="5986209"/>
            <a:ext cx="5429066" cy="3334598"/>
            <a:chOff x="818299" y="5986209"/>
            <a:chExt cx="5429066" cy="3334598"/>
          </a:xfrm>
        </p:grpSpPr>
        <p:sp>
          <p:nvSpPr>
            <p:cNvPr id="31" name="직사각형 30"/>
            <p:cNvSpPr/>
            <p:nvPr/>
          </p:nvSpPr>
          <p:spPr>
            <a:xfrm>
              <a:off x="1723165" y="5986209"/>
              <a:ext cx="313223" cy="2028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8299" y="8766809"/>
              <a:ext cx="542906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ts val="1600"/>
                </a:spcBef>
              </a:pPr>
              <a:r>
                <a:rPr lang="en-US" altLang="ko-KR" sz="1500" dirty="0"/>
                <a:t>HM-10</a:t>
              </a:r>
              <a:r>
                <a:rPr lang="ko-KR" altLang="en-US" sz="1500" dirty="0"/>
                <a:t>블루투스 모듈의 이름을 바꾸기 위해 </a:t>
              </a:r>
              <a:r>
                <a:rPr lang="en-US" altLang="ko-KR" sz="1500" dirty="0" smtClean="0"/>
                <a:t>‘</a:t>
              </a:r>
              <a:r>
                <a:rPr lang="ko-KR" altLang="en-US" sz="1500" dirty="0" smtClean="0"/>
                <a:t>스케치 </a:t>
              </a:r>
              <a:r>
                <a:rPr lang="en-US" altLang="ko-KR" sz="1500" dirty="0"/>
                <a:t>-&gt; </a:t>
              </a:r>
              <a:r>
                <a:rPr lang="ko-KR" altLang="en-US" sz="1500" dirty="0" smtClean="0"/>
                <a:t>업로드</a:t>
              </a:r>
              <a:r>
                <a:rPr lang="en-US" altLang="ko-KR" sz="1500" dirty="0" smtClean="0"/>
                <a:t>’</a:t>
              </a:r>
              <a:r>
                <a:rPr lang="ko-KR" altLang="en-US" sz="1500" dirty="0" smtClean="0"/>
                <a:t> 버튼을 눌러</a:t>
              </a:r>
              <a:r>
                <a:rPr lang="en-US" altLang="ko-KR" sz="1500" dirty="0" smtClean="0"/>
                <a:t>  </a:t>
              </a:r>
              <a:r>
                <a:rPr lang="ko-KR" altLang="en-US" sz="1500" dirty="0"/>
                <a:t>코드를 업로드 함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28305" y="6215049"/>
              <a:ext cx="313223" cy="2028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514221" y="6101541"/>
              <a:ext cx="225724" cy="2379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CD86869-78B9-44E9-95A7-8B7046E98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61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33" y="1065160"/>
            <a:ext cx="4427609" cy="3336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907" y="372752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/>
              <a:t>시리얼 모니터로 </a:t>
            </a:r>
            <a:r>
              <a:rPr lang="en-US" altLang="ko-KR" dirty="0"/>
              <a:t>AT </a:t>
            </a:r>
            <a:r>
              <a:rPr lang="ko-KR" altLang="en-US" dirty="0"/>
              <a:t>커맨드 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8828" y="900727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133687" y="1239494"/>
            <a:ext cx="4570911" cy="3247145"/>
            <a:chOff x="2133687" y="1239494"/>
            <a:chExt cx="4570911" cy="3247145"/>
          </a:xfrm>
        </p:grpSpPr>
        <p:pic>
          <p:nvPicPr>
            <p:cNvPr id="30" name="Google Shape;2288;p2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1053" y="2010369"/>
              <a:ext cx="3998495" cy="24762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 flipV="1">
              <a:off x="5305254" y="1239494"/>
              <a:ext cx="326807" cy="4128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607845" y="3063838"/>
              <a:ext cx="4096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/>
                <a:t>시리얼 모니터를 실행 후 </a:t>
              </a:r>
              <a:r>
                <a:rPr lang="en-US" altLang="ko-KR" dirty="0"/>
                <a:t>AT</a:t>
              </a:r>
              <a:r>
                <a:rPr lang="ko-KR" altLang="en-US" dirty="0"/>
                <a:t> 입력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flipH="1">
              <a:off x="2133687" y="2077372"/>
              <a:ext cx="320755" cy="172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Google Shape;1650;p210"/>
            <p:cNvSpPr/>
            <p:nvPr/>
          </p:nvSpPr>
          <p:spPr>
            <a:xfrm rot="15357711">
              <a:off x="3727387" y="488044"/>
              <a:ext cx="332928" cy="2595962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3348" y="5293900"/>
            <a:ext cx="247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AT </a:t>
            </a:r>
            <a:r>
              <a:rPr lang="ko-KR" altLang="en-US" dirty="0"/>
              <a:t>커맨드 연결 확인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88906" y="5873876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Google Shape;2295;p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97" y="5901212"/>
            <a:ext cx="5077327" cy="333964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/>
          <p:cNvSpPr/>
          <p:nvPr/>
        </p:nvSpPr>
        <p:spPr>
          <a:xfrm flipV="1">
            <a:off x="3563691" y="9002448"/>
            <a:ext cx="1741494" cy="324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V="1">
            <a:off x="716309" y="6384064"/>
            <a:ext cx="486847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294;p287"/>
          <p:cNvSpPr txBox="1">
            <a:spLocks/>
          </p:cNvSpPr>
          <p:nvPr/>
        </p:nvSpPr>
        <p:spPr>
          <a:xfrm>
            <a:off x="1048910" y="6952451"/>
            <a:ext cx="4887614" cy="2315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/>
              <a:t>시리얼 모니터를 실행 후 </a:t>
            </a:r>
            <a:r>
              <a:rPr lang="en-US" altLang="ko-KR" sz="1500" dirty="0"/>
              <a:t>AT</a:t>
            </a:r>
            <a:r>
              <a:rPr lang="ko-KR" altLang="en-US" sz="1500" dirty="0"/>
              <a:t>커맨드를 입력</a:t>
            </a:r>
          </a:p>
          <a:p>
            <a:pPr algn="l">
              <a:spcBef>
                <a:spcPts val="1600"/>
              </a:spcBef>
            </a:pPr>
            <a:r>
              <a:rPr lang="en-US" altLang="ko-KR" sz="1500" dirty="0"/>
              <a:t>OK</a:t>
            </a:r>
            <a:r>
              <a:rPr lang="ko-KR" altLang="en-US" sz="1500" dirty="0"/>
              <a:t>가 나오는지 확인 </a:t>
            </a:r>
            <a:r>
              <a:rPr lang="en-US" altLang="ko-KR" sz="1500" dirty="0"/>
              <a:t>OK</a:t>
            </a:r>
            <a:r>
              <a:rPr lang="ko-KR" altLang="en-US" sz="1500" dirty="0"/>
              <a:t>가 안 나오면 연결이 안 된 것임</a:t>
            </a:r>
            <a:r>
              <a:rPr lang="en-US" altLang="ko-KR" sz="1500" dirty="0"/>
              <a:t>.</a:t>
            </a:r>
            <a:endParaRPr lang="ko-KR" altLang="en-US" sz="1500" dirty="0"/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sz="1500" dirty="0"/>
              <a:t>하단의 </a:t>
            </a:r>
            <a:r>
              <a:rPr lang="en-US" altLang="ko-KR" sz="1500" dirty="0"/>
              <a:t>Both NL &amp; CR </a:t>
            </a:r>
            <a:r>
              <a:rPr lang="ko-KR" altLang="en-US" sz="1500" dirty="0"/>
              <a:t>확인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/>
              <a:t>9600</a:t>
            </a:r>
            <a:r>
              <a:rPr lang="ko-KR" altLang="en-US" sz="1500" dirty="0" err="1"/>
              <a:t>보드레이트</a:t>
            </a:r>
            <a:r>
              <a:rPr lang="ko-KR" altLang="en-US" sz="1500" dirty="0"/>
              <a:t> 확인</a:t>
            </a:r>
            <a:endParaRPr lang="en-US" altLang="ko-KR" sz="1500" dirty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/>
              <a:t>RX, TX </a:t>
            </a:r>
            <a:r>
              <a:rPr lang="ko-KR" altLang="en-US" sz="1500" dirty="0" err="1"/>
              <a:t>핀번호</a:t>
            </a:r>
            <a:r>
              <a:rPr lang="ko-KR" altLang="en-US" sz="1500" dirty="0"/>
              <a:t> 확인 </a:t>
            </a:r>
            <a:endParaRPr lang="en-US" altLang="ko-KR" sz="1500" dirty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endParaRPr lang="ko-KR" altLang="en-US" sz="1500" dirty="0"/>
          </a:p>
        </p:txBody>
      </p:sp>
      <p:sp>
        <p:nvSpPr>
          <p:cNvPr id="22" name="직사각형 21"/>
          <p:cNvSpPr/>
          <p:nvPr/>
        </p:nvSpPr>
        <p:spPr>
          <a:xfrm>
            <a:off x="3735239" y="7920730"/>
            <a:ext cx="1907325" cy="1102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600"/>
              </a:spcBef>
            </a:pPr>
            <a:r>
              <a:rPr lang="ko-KR" altLang="en-US" sz="1300" b="1" dirty="0" err="1" smtClean="0">
                <a:solidFill>
                  <a:srgbClr val="FF0000"/>
                </a:solidFill>
              </a:rPr>
              <a:t>아두이노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블루투스</a:t>
            </a:r>
            <a:endParaRPr lang="en-US" altLang="ko-KR" sz="1300" b="1" dirty="0" smtClean="0">
              <a:solidFill>
                <a:srgbClr val="FF0000"/>
              </a:solidFill>
            </a:endParaRP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2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번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 -    RXD</a:t>
            </a:r>
          </a:p>
          <a:p>
            <a:pPr algn="ctr">
              <a:spcBef>
                <a:spcPts val="1600"/>
              </a:spcBef>
            </a:pPr>
            <a:r>
              <a:rPr lang="en-US" altLang="ko-KR" sz="1300" b="1" dirty="0" smtClean="0">
                <a:solidFill>
                  <a:srgbClr val="FF0000"/>
                </a:solidFill>
              </a:rPr>
              <a:t>3</a:t>
            </a:r>
            <a:r>
              <a:rPr lang="ko-KR" altLang="en-US" sz="1300" b="1" dirty="0" smtClean="0">
                <a:solidFill>
                  <a:srgbClr val="FF0000"/>
                </a:solidFill>
              </a:rPr>
              <a:t>번    </a:t>
            </a:r>
            <a:r>
              <a:rPr lang="en-US" altLang="ko-KR" sz="1300" b="1" dirty="0" smtClean="0">
                <a:solidFill>
                  <a:srgbClr val="FF0000"/>
                </a:solidFill>
              </a:rPr>
              <a:t>-    TXD</a:t>
            </a:r>
            <a:endParaRPr lang="en-US" altLang="ko-KR" sz="13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32ABD0D-C7EF-44F7-88E6-4513FF2C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80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3127" y="444942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블루투스 이름변경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3048" y="972917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43417" y="990923"/>
            <a:ext cx="5457176" cy="3616688"/>
            <a:chOff x="943417" y="990923"/>
            <a:chExt cx="5457176" cy="3616688"/>
          </a:xfrm>
        </p:grpSpPr>
        <p:grpSp>
          <p:nvGrpSpPr>
            <p:cNvPr id="22" name="그룹 21"/>
            <p:cNvGrpSpPr/>
            <p:nvPr/>
          </p:nvGrpSpPr>
          <p:grpSpPr>
            <a:xfrm>
              <a:off x="943417" y="1561639"/>
              <a:ext cx="5054253" cy="1451875"/>
              <a:chOff x="164297" y="1189175"/>
              <a:chExt cx="4955624" cy="1451875"/>
            </a:xfrm>
          </p:grpSpPr>
          <p:pic>
            <p:nvPicPr>
              <p:cNvPr id="23" name="Google Shape;2302;p28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4297" y="1189175"/>
                <a:ext cx="4955624" cy="14518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grpSp>
            <p:nvGrpSpPr>
              <p:cNvPr id="24" name="그룹 23"/>
              <p:cNvGrpSpPr/>
              <p:nvPr/>
            </p:nvGrpSpPr>
            <p:grpSpPr>
              <a:xfrm>
                <a:off x="539775" y="1387637"/>
                <a:ext cx="599912" cy="246221"/>
                <a:chOff x="539775" y="1387637"/>
                <a:chExt cx="599912" cy="246221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636104" y="1457739"/>
                  <a:ext cx="503583" cy="119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rgbClr val="0E0D0A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539775" y="1387637"/>
                  <a:ext cx="457176" cy="24622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0E0D0A"/>
                      </a:solidFill>
                      <a:latin typeface="+mj-ea"/>
                    </a:rPr>
                    <a:t>MA4</a:t>
                  </a:r>
                  <a:endParaRPr lang="ko-KR" altLang="en-US" sz="1000" dirty="0">
                    <a:solidFill>
                      <a:srgbClr val="0E0D0A"/>
                    </a:solidFill>
                    <a:latin typeface="+mj-ea"/>
                  </a:endParaRPr>
                </a:p>
              </p:txBody>
            </p:sp>
          </p:grpSp>
        </p:grpSp>
        <p:grpSp>
          <p:nvGrpSpPr>
            <p:cNvPr id="36" name="그룹 35"/>
            <p:cNvGrpSpPr/>
            <p:nvPr/>
          </p:nvGrpSpPr>
          <p:grpSpPr>
            <a:xfrm>
              <a:off x="943418" y="3092836"/>
              <a:ext cx="5054252" cy="1514775"/>
              <a:chOff x="164298" y="3099150"/>
              <a:chExt cx="5054252" cy="1514775"/>
            </a:xfrm>
          </p:grpSpPr>
          <p:pic>
            <p:nvPicPr>
              <p:cNvPr id="37" name="Google Shape;2303;p2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4298" y="3099150"/>
                <a:ext cx="5054252" cy="151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768363" y="4134677"/>
                <a:ext cx="934541" cy="185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rgbClr val="0E0D0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682511" y="4060735"/>
                <a:ext cx="484428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100" dirty="0">
                    <a:solidFill>
                      <a:srgbClr val="0E0D0A"/>
                    </a:solidFill>
                    <a:latin typeface="+mj-ea"/>
                  </a:rPr>
                  <a:t>MA4</a:t>
                </a:r>
                <a:endParaRPr lang="ko-KR" altLang="en-US" sz="1100" dirty="0">
                  <a:solidFill>
                    <a:srgbClr val="0E0D0A"/>
                  </a:solidFill>
                  <a:latin typeface="+mj-ea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1257093" y="990923"/>
              <a:ext cx="51435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500" dirty="0"/>
                <a:t>AT+NAME</a:t>
              </a:r>
              <a:r>
                <a:rPr lang="ko-KR" altLang="en-US" sz="1500" dirty="0"/>
                <a:t>이름을 통해 블루투스 모듈의 이름을 변경</a:t>
              </a:r>
              <a:endParaRPr lang="en-US" altLang="ko-KR" sz="1500" dirty="0"/>
            </a:p>
            <a:p>
              <a:pPr lvl="0"/>
              <a:r>
                <a:rPr lang="en-US" altLang="ko-KR" sz="1500" dirty="0"/>
                <a:t>(</a:t>
              </a:r>
              <a:r>
                <a:rPr lang="ko-KR" altLang="en-US" sz="1500" dirty="0"/>
                <a:t>블루투스 이름 기본값은 </a:t>
              </a:r>
              <a:r>
                <a:rPr lang="en-US" altLang="ko-KR" sz="1500" dirty="0"/>
                <a:t>MLT-BT05)</a:t>
              </a:r>
              <a:endParaRPr lang="ko-KR" altLang="en-US" sz="15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68670" y="2424222"/>
              <a:ext cx="342900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" altLang="ko-KR" sz="1500" dirty="0"/>
                <a:t>AT+NAMEMA4 라고 입력하면</a:t>
              </a:r>
            </a:p>
            <a:p>
              <a:r>
                <a:rPr lang="en" altLang="ko-KR" sz="1500" dirty="0">
                  <a:solidFill>
                    <a:srgbClr val="FF0000"/>
                  </a:solidFill>
                </a:rPr>
                <a:t>(</a:t>
              </a:r>
              <a:r>
                <a:rPr lang="en-US" altLang="ko-KR" sz="1500" dirty="0">
                  <a:solidFill>
                    <a:srgbClr val="FF0000"/>
                  </a:solidFill>
                </a:rPr>
                <a:t>AT+NAME </a:t>
              </a:r>
              <a:r>
                <a:rPr lang="ko-KR" altLang="en-US" sz="1500" dirty="0">
                  <a:solidFill>
                    <a:srgbClr val="FF0000"/>
                  </a:solidFill>
                </a:rPr>
                <a:t>뒤에 공백 제거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97802" y="4249136"/>
              <a:ext cx="3429000" cy="3231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500" dirty="0"/>
                <a:t>블루투스 이름이 </a:t>
              </a:r>
              <a:r>
                <a:rPr lang="en" altLang="ko-KR" sz="1500" dirty="0"/>
                <a:t>MA4 라고 </a:t>
              </a:r>
              <a:r>
                <a:rPr lang="ko-KR" altLang="en-US" sz="1500" dirty="0"/>
                <a:t>검색됨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79444" y="5402182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변경된 블루투스 이름 확인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25002" y="598215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oogle Shape;2310;p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61" y="6181638"/>
            <a:ext cx="4904550" cy="1366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Google Shape;2311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761" y="7717672"/>
            <a:ext cx="2400300" cy="1628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1812082" y="8695162"/>
            <a:ext cx="1085898" cy="288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rgbClr val="0E0D0A"/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15825" y="8682080"/>
            <a:ext cx="621818" cy="2923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E0D0A"/>
                </a:solidFill>
                <a:latin typeface="+mj-ea"/>
              </a:rPr>
              <a:t>MA4</a:t>
            </a:r>
            <a:endParaRPr lang="ko-KR" altLang="en-US" sz="1300" dirty="0">
              <a:solidFill>
                <a:srgbClr val="0E0D0A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98301" y="8098268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500" dirty="0"/>
              <a:t>AT+NAME </a:t>
            </a:r>
            <a:r>
              <a:rPr lang="ko-KR" altLang="en-US" sz="1500" dirty="0"/>
              <a:t>명령어를 입력하면</a:t>
            </a:r>
            <a:endParaRPr lang="en-US" altLang="ko-KR" sz="1500" dirty="0"/>
          </a:p>
          <a:p>
            <a:pPr lvl="0"/>
            <a:r>
              <a:rPr lang="ko-KR" altLang="en-US" sz="1500" dirty="0"/>
              <a:t>현재 블루투스 모듈의 이름을 </a:t>
            </a:r>
            <a:endParaRPr lang="en-US" altLang="ko-KR" sz="1500" dirty="0"/>
          </a:p>
          <a:p>
            <a:pPr lvl="0"/>
            <a:r>
              <a:rPr lang="ko-KR" altLang="en-US" sz="1500" dirty="0"/>
              <a:t>확인할 수 있음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49A96A-F85D-4F2C-A9CD-2D0902C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68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6876" y="396816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⑨ </a:t>
            </a:r>
            <a:r>
              <a:rPr lang="ko-KR" altLang="en-US" dirty="0"/>
              <a:t>스마트폰에서 변경된 블루투스 이름 확인 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46797" y="924791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809201" y="1078651"/>
            <a:ext cx="5803909" cy="3387616"/>
            <a:chOff x="809201" y="1078651"/>
            <a:chExt cx="5803909" cy="3387616"/>
          </a:xfrm>
        </p:grpSpPr>
        <p:grpSp>
          <p:nvGrpSpPr>
            <p:cNvPr id="3" name="그룹 2"/>
            <p:cNvGrpSpPr/>
            <p:nvPr/>
          </p:nvGrpSpPr>
          <p:grpSpPr>
            <a:xfrm>
              <a:off x="809201" y="1078651"/>
              <a:ext cx="2338813" cy="3387616"/>
              <a:chOff x="7127301" y="154401"/>
              <a:chExt cx="2720663" cy="400743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/>
              <a:srcRect t="17677" b="40609"/>
              <a:stretch/>
            </p:blipFill>
            <p:spPr>
              <a:xfrm>
                <a:off x="7127301" y="154401"/>
                <a:ext cx="2720663" cy="2396294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2"/>
              <a:srcRect t="71190" b="395"/>
              <a:stretch/>
            </p:blipFill>
            <p:spPr>
              <a:xfrm>
                <a:off x="7127301" y="2529521"/>
                <a:ext cx="2720663" cy="1632312"/>
              </a:xfrm>
              <a:prstGeom prst="rect">
                <a:avLst/>
              </a:prstGeom>
            </p:spPr>
          </p:pic>
        </p:grpSp>
        <p:sp>
          <p:nvSpPr>
            <p:cNvPr id="20" name="직사각형 19"/>
            <p:cNvSpPr/>
            <p:nvPr/>
          </p:nvSpPr>
          <p:spPr>
            <a:xfrm flipV="1">
              <a:off x="845297" y="3222082"/>
              <a:ext cx="822402" cy="2887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3184110" y="3019949"/>
              <a:ext cx="3429000" cy="12464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/>
              <a:r>
                <a:rPr lang="ko-KR" altLang="en-US" sz="1500" dirty="0"/>
                <a:t>변경된 블루투스 모듈의</a:t>
              </a:r>
              <a:endParaRPr lang="en-US" altLang="ko-KR" sz="1500" dirty="0"/>
            </a:p>
            <a:p>
              <a:pPr lvl="0"/>
              <a:r>
                <a:rPr lang="ko-KR" altLang="en-US" sz="1500" dirty="0"/>
                <a:t>이름이 스마트폰에서 검색되는</a:t>
              </a:r>
              <a:endParaRPr lang="en-US" altLang="ko-KR" sz="1500" dirty="0"/>
            </a:p>
            <a:p>
              <a:pPr lvl="0"/>
              <a:r>
                <a:rPr lang="ko-KR" altLang="en-US" sz="1500" dirty="0"/>
                <a:t>것을 확인할 수 </a:t>
              </a:r>
              <a:r>
                <a:rPr lang="ko-KR" altLang="en-US" sz="1500" dirty="0" smtClean="0"/>
                <a:t>있음</a:t>
              </a:r>
              <a:endParaRPr lang="en-US" altLang="ko-KR" sz="1500" dirty="0" smtClean="0"/>
            </a:p>
            <a:p>
              <a:pPr lvl="0"/>
              <a:r>
                <a:rPr lang="ko-KR" altLang="en-US" sz="1500" dirty="0" smtClean="0"/>
                <a:t>검색이 잘 되면 따로 등록하지 않아도 앱을 통해 바로 </a:t>
              </a:r>
              <a:r>
                <a:rPr lang="ko-KR" altLang="en-US" sz="1500" dirty="0" err="1" smtClean="0"/>
                <a:t>연결가능</a:t>
              </a:r>
              <a:endParaRPr lang="ko-KR" altLang="en-US" sz="1500" dirty="0"/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9CF95A-1F84-4E65-BFBE-6E91DE300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46796" y="5681101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97" y="5716307"/>
            <a:ext cx="3163300" cy="36601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64969" y="8165734"/>
            <a:ext cx="21504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/>
              <a:t>AT+HELP </a:t>
            </a:r>
            <a:r>
              <a:rPr lang="ko-KR" altLang="en-US" sz="1500" dirty="0" smtClean="0"/>
              <a:t>명령어를 통해 </a:t>
            </a:r>
            <a:r>
              <a:rPr lang="en-US" altLang="ko-KR" sz="1500" dirty="0" smtClean="0"/>
              <a:t>AT Command</a:t>
            </a:r>
            <a:r>
              <a:rPr lang="ko-KR" altLang="en-US" sz="1500" dirty="0" smtClean="0"/>
              <a:t>로 설정할 수 있는 모든 기능을 확인할 수 있음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79556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ru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5571289"/>
            <a:ext cx="4139380" cy="413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우노와</a:t>
            </a:r>
            <a:r>
              <a:rPr lang="ko-KR" altLang="en-US" dirty="0"/>
              <a:t> 모터 드라이버 연결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29129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2. </a:t>
            </a:r>
            <a:r>
              <a:rPr lang="ko-KR" altLang="en-US" dirty="0" err="1"/>
              <a:t>아두이노</a:t>
            </a:r>
            <a:r>
              <a:rPr lang="ko-KR" altLang="en-US" dirty="0"/>
              <a:t> 코드 업로드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 err="1" smtClean="0"/>
              <a:t>쉴드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363" t="12485" r="6491" b="5936"/>
          <a:stretch/>
        </p:blipFill>
        <p:spPr>
          <a:xfrm rot="10800000">
            <a:off x="1031574" y="1481221"/>
            <a:ext cx="2616513" cy="33124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987426" y="2369082"/>
            <a:ext cx="229306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500" dirty="0" err="1">
                <a:latin typeface="+mj-ea"/>
                <a:ea typeface="+mj-ea"/>
              </a:rPr>
              <a:t>아두이노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r>
              <a:rPr lang="ko-KR" altLang="en-US" sz="1500" dirty="0" err="1">
                <a:latin typeface="+mj-ea"/>
                <a:ea typeface="+mj-ea"/>
              </a:rPr>
              <a:t>우노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r>
              <a:rPr lang="ko-KR" altLang="en-US" sz="1500" dirty="0" err="1">
                <a:latin typeface="+mj-ea"/>
                <a:ea typeface="+mj-ea"/>
              </a:rPr>
              <a:t>보드위에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endParaRPr lang="en-US" altLang="ko-KR" sz="1500" dirty="0">
              <a:latin typeface="+mj-ea"/>
              <a:ea typeface="+mj-ea"/>
            </a:endParaRPr>
          </a:p>
          <a:p>
            <a:pPr lvl="0"/>
            <a:r>
              <a:rPr lang="ko-KR" altLang="en-US" sz="1500" dirty="0">
                <a:latin typeface="+mj-ea"/>
                <a:ea typeface="+mj-ea"/>
              </a:rPr>
              <a:t>모터 드라이버를 방향에 맞춰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모양대로 </a:t>
            </a:r>
            <a:r>
              <a:rPr lang="ko-KR" altLang="en-US" sz="1500" dirty="0" smtClean="0">
                <a:latin typeface="+mj-ea"/>
                <a:ea typeface="+mj-ea"/>
              </a:rPr>
              <a:t>끼워주세요</a:t>
            </a:r>
            <a:endParaRPr lang="en-US" altLang="ko-KR" sz="1500" dirty="0">
              <a:latin typeface="+mj-ea"/>
              <a:ea typeface="+mj-ea"/>
            </a:endParaRPr>
          </a:p>
          <a:p>
            <a:pPr lvl="0"/>
            <a:endParaRPr lang="en-US" altLang="ko-KR" sz="1500" dirty="0" smtClean="0">
              <a:latin typeface="+mj-ea"/>
              <a:ea typeface="+mj-ea"/>
            </a:endParaRPr>
          </a:p>
          <a:p>
            <a:r>
              <a:rPr lang="ko-KR" altLang="en-US" sz="1600" dirty="0" smtClean="0">
                <a:latin typeface="+mj-ea"/>
                <a:ea typeface="+mj-ea"/>
              </a:rPr>
              <a:t>① </a:t>
            </a:r>
            <a:r>
              <a:rPr lang="ko-KR" altLang="en-US" sz="1600" dirty="0" err="1" smtClean="0">
                <a:latin typeface="+mj-ea"/>
                <a:ea typeface="+mj-ea"/>
              </a:rPr>
              <a:t>허스키렌즈</a:t>
            </a:r>
            <a:r>
              <a:rPr lang="ko-KR" altLang="en-US" sz="1600" dirty="0" smtClean="0">
                <a:latin typeface="+mj-ea"/>
                <a:ea typeface="+mj-ea"/>
              </a:rPr>
              <a:t> 연결</a:t>
            </a:r>
            <a:endParaRPr lang="ko-KR" altLang="en-US" sz="1600" dirty="0">
              <a:latin typeface="+mj-ea"/>
              <a:ea typeface="+mj-ea"/>
            </a:endParaRPr>
          </a:p>
          <a:p>
            <a:r>
              <a:rPr lang="ko-KR" altLang="en-US" sz="1600" dirty="0" smtClean="0">
                <a:latin typeface="+mj-ea"/>
                <a:ea typeface="+mj-ea"/>
              </a:rPr>
              <a:t>② 모터 연결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③ </a:t>
            </a:r>
            <a:r>
              <a:rPr lang="ko-KR" altLang="en-US" sz="1600" dirty="0" smtClean="0">
                <a:latin typeface="+mj-ea"/>
                <a:ea typeface="+mj-ea"/>
              </a:rPr>
              <a:t>블루투스 연결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④ </a:t>
            </a:r>
            <a:r>
              <a:rPr lang="ko-KR" altLang="en-US" sz="1600" dirty="0" smtClean="0">
                <a:latin typeface="+mj-ea"/>
                <a:ea typeface="+mj-ea"/>
              </a:rPr>
              <a:t>전원 스위치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⑤ </a:t>
            </a:r>
            <a:r>
              <a:rPr lang="ko-KR" altLang="en-US" sz="1600" dirty="0" smtClean="0">
                <a:latin typeface="+mj-ea"/>
                <a:ea typeface="+mj-ea"/>
              </a:rPr>
              <a:t>전원 연결</a:t>
            </a:r>
            <a:endParaRPr lang="ko-KR" altLang="en-US" sz="1500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8FD9E1-ED52-4BB3-A542-6E2B1FC8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 flipV="1">
            <a:off x="1295110" y="2622548"/>
            <a:ext cx="851727" cy="1307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1265367" y="2258835"/>
            <a:ext cx="718352" cy="24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173708" y="4009420"/>
            <a:ext cx="405589" cy="449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V="1">
            <a:off x="2434518" y="1497881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88257" y="44410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9816" y="31354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7520" y="21378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6794" y="15083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716166" y="1862247"/>
            <a:ext cx="718352" cy="409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93942" y="16528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45783" y="6095049"/>
            <a:ext cx="244073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>
                <a:latin typeface="+mj-ea"/>
                <a:ea typeface="+mj-ea"/>
              </a:rPr>
              <a:t>image</a:t>
            </a:r>
            <a:r>
              <a:rPr lang="ko-KR" altLang="en-US" sz="1500" dirty="0" smtClean="0">
                <a:latin typeface="+mj-ea"/>
                <a:ea typeface="+mj-ea"/>
              </a:rPr>
              <a:t>폴더의 </a:t>
            </a:r>
            <a:r>
              <a:rPr lang="en-US" altLang="ko-KR" sz="1500" dirty="0" smtClean="0">
                <a:latin typeface="+mj-ea"/>
                <a:ea typeface="+mj-ea"/>
              </a:rPr>
              <a:t>Instructions.jpg </a:t>
            </a:r>
            <a:r>
              <a:rPr lang="ko-KR" altLang="en-US" sz="1500" dirty="0" smtClean="0">
                <a:latin typeface="+mj-ea"/>
                <a:ea typeface="+mj-ea"/>
              </a:rPr>
              <a:t>파일 확인</a:t>
            </a:r>
            <a:endParaRPr lang="en-US" altLang="ko-KR" sz="1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38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2" y="1103498"/>
            <a:ext cx="3439005" cy="19433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531" y="2535702"/>
            <a:ext cx="3362794" cy="1505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58784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/>
              <a:t>라이브러리 추가하기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01082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3018" y="572548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47440" y="1577108"/>
            <a:ext cx="5955631" cy="2865174"/>
            <a:chOff x="547440" y="1577108"/>
            <a:chExt cx="5955631" cy="2865174"/>
          </a:xfrm>
        </p:grpSpPr>
        <p:sp>
          <p:nvSpPr>
            <p:cNvPr id="12" name="직사각형 11"/>
            <p:cNvSpPr/>
            <p:nvPr/>
          </p:nvSpPr>
          <p:spPr>
            <a:xfrm flipV="1">
              <a:off x="547440" y="1577108"/>
              <a:ext cx="832786" cy="3552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flipV="1">
              <a:off x="3118467" y="3201679"/>
              <a:ext cx="1765460" cy="5765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Google Shape;1650;p210"/>
            <p:cNvSpPr/>
            <p:nvPr/>
          </p:nvSpPr>
          <p:spPr>
            <a:xfrm rot="7266515">
              <a:off x="2154412" y="1850379"/>
              <a:ext cx="332928" cy="9989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47440" y="4149894"/>
              <a:ext cx="5955631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altLang="ko-KR" sz="1300" dirty="0" smtClean="0"/>
                <a:t>Libraries</a:t>
              </a:r>
              <a:r>
                <a:rPr lang="ko-KR" altLang="en-US" sz="1300" dirty="0" smtClean="0"/>
                <a:t>폴더로 들어가 위의 두 폴더를 </a:t>
              </a:r>
              <a:r>
                <a:rPr lang="ko-KR" altLang="en-US" sz="1300" dirty="0" err="1" smtClean="0"/>
                <a:t>아두이노의</a:t>
              </a:r>
              <a:r>
                <a:rPr lang="ko-KR" altLang="en-US" sz="1300" dirty="0" smtClean="0"/>
                <a:t> 라이브러리 폴더로 복사함</a:t>
              </a:r>
              <a:endParaRPr lang="ko-KR" altLang="en-US" sz="13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130" y="531224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④ </a:t>
            </a:r>
            <a:r>
              <a:rPr lang="ko-KR" altLang="en-US" dirty="0" smtClean="0">
                <a:latin typeface="+mj-ea"/>
                <a:ea typeface="+mj-ea"/>
              </a:rPr>
              <a:t>라이브러리 폴더 위치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F339F8-4706-44B5-B987-3734FE45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475" y="6379116"/>
            <a:ext cx="3886742" cy="192431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V="1">
            <a:off x="1499638" y="6548660"/>
            <a:ext cx="2442633" cy="433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1910063" y="7202292"/>
            <a:ext cx="1540503" cy="433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7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62" y="961863"/>
            <a:ext cx="4326271" cy="3349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01" y="5848951"/>
            <a:ext cx="4308822" cy="33608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3712" y="536679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</a:t>
            </a: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 </a:t>
            </a:r>
            <a:r>
              <a:rPr lang="ko-KR" altLang="en-US" dirty="0"/>
              <a:t>몬스터 </a:t>
            </a:r>
            <a:r>
              <a:rPr lang="en-US" altLang="ko-KR" dirty="0" smtClean="0"/>
              <a:t>M, </a:t>
            </a:r>
            <a:r>
              <a:rPr lang="en-US" altLang="ko-KR" dirty="0" err="1" smtClean="0"/>
              <a:t>Huskylens</a:t>
            </a:r>
            <a:r>
              <a:rPr lang="ko-KR" altLang="en-US" dirty="0" smtClean="0"/>
              <a:t>제어 버전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3600" y="578002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D9EAB9-6241-43A4-A4FD-484358AB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3712" y="474039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⑤ </a:t>
            </a:r>
            <a:r>
              <a:rPr lang="ko-KR" altLang="en-US" dirty="0"/>
              <a:t>몬스터 </a:t>
            </a:r>
            <a:r>
              <a:rPr lang="en-US" altLang="ko-KR" dirty="0" smtClean="0"/>
              <a:t>M, APP</a:t>
            </a:r>
            <a:r>
              <a:rPr lang="ko-KR" altLang="en-US" dirty="0" smtClean="0"/>
              <a:t>제어 버전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600" y="88727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01581" y="8596660"/>
            <a:ext cx="4177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IDE(</a:t>
            </a:r>
            <a:r>
              <a:rPr lang="ko-KR" altLang="en-US" sz="1500" dirty="0">
                <a:solidFill>
                  <a:schemeClr val="bg1"/>
                </a:solidFill>
              </a:rPr>
              <a:t>편집기</a:t>
            </a:r>
            <a:r>
              <a:rPr lang="en-US" altLang="ko-KR" sz="1500" dirty="0">
                <a:solidFill>
                  <a:schemeClr val="bg1"/>
                </a:solidFill>
              </a:rPr>
              <a:t>) </a:t>
            </a:r>
            <a:r>
              <a:rPr lang="ko-KR" altLang="en-US" sz="1500" dirty="0">
                <a:solidFill>
                  <a:schemeClr val="bg1"/>
                </a:solidFill>
              </a:rPr>
              <a:t>실행 후 파일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열기에서 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monsterMByHuskylens.ino</a:t>
            </a:r>
            <a:r>
              <a:rPr lang="en-US" altLang="ko-KR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파일 열기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338774" y="3757421"/>
            <a:ext cx="4177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IDE(</a:t>
            </a:r>
            <a:r>
              <a:rPr lang="ko-KR" altLang="en-US" sz="1500" dirty="0">
                <a:solidFill>
                  <a:schemeClr val="bg1"/>
                </a:solidFill>
              </a:rPr>
              <a:t>편집기</a:t>
            </a:r>
            <a:r>
              <a:rPr lang="en-US" altLang="ko-KR" sz="1500" dirty="0">
                <a:solidFill>
                  <a:schemeClr val="bg1"/>
                </a:solidFill>
              </a:rPr>
              <a:t>) </a:t>
            </a:r>
            <a:r>
              <a:rPr lang="ko-KR" altLang="en-US" sz="1500" dirty="0">
                <a:solidFill>
                  <a:schemeClr val="bg1"/>
                </a:solidFill>
              </a:rPr>
              <a:t>실행 후 파일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열기에서 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monsterMByAPP.ino</a:t>
            </a:r>
            <a:r>
              <a:rPr lang="en-US" altLang="ko-KR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파일 열기</a:t>
            </a:r>
          </a:p>
        </p:txBody>
      </p:sp>
    </p:spTree>
    <p:extLst>
      <p:ext uri="{BB962C8B-B14F-4D97-AF65-F5344CB8AC3E}">
        <p14:creationId xmlns:p14="http://schemas.microsoft.com/office/powerpoint/2010/main" val="4776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29" y="887277"/>
            <a:ext cx="4661900" cy="34339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D9EAB9-6241-43A4-A4FD-484358ABD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3712" y="474039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</a:t>
            </a: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 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 err="1"/>
              <a:t>코드파일</a:t>
            </a:r>
            <a:r>
              <a:rPr lang="ko-KR" altLang="en-US" dirty="0"/>
              <a:t>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600" y="88727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354348" y="1130687"/>
            <a:ext cx="3131388" cy="862014"/>
            <a:chOff x="1116318" y="-1460239"/>
            <a:chExt cx="2696671" cy="650790"/>
          </a:xfrm>
        </p:grpSpPr>
        <p:sp>
          <p:nvSpPr>
            <p:cNvPr id="22" name="직사각형 21"/>
            <p:cNvSpPr/>
            <p:nvPr/>
          </p:nvSpPr>
          <p:spPr>
            <a:xfrm flipV="1">
              <a:off x="1430735" y="-1070779"/>
              <a:ext cx="2382254" cy="261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flipV="1">
              <a:off x="1430735" y="-1460239"/>
              <a:ext cx="409075" cy="261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flipV="1">
              <a:off x="1116318" y="-1210941"/>
              <a:ext cx="290353" cy="2450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48817" y="3868864"/>
            <a:ext cx="29124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>
                <a:solidFill>
                  <a:srgbClr val="FF0000"/>
                </a:solidFill>
              </a:rPr>
              <a:t>스케치 </a:t>
            </a:r>
            <a:r>
              <a:rPr lang="en-US" altLang="ko-KR" sz="1500" dirty="0">
                <a:solidFill>
                  <a:srgbClr val="FF0000"/>
                </a:solidFill>
              </a:rPr>
              <a:t>-&gt; </a:t>
            </a:r>
            <a:r>
              <a:rPr lang="ko-KR" altLang="en-US" sz="1500" dirty="0">
                <a:solidFill>
                  <a:srgbClr val="FF0000"/>
                </a:solidFill>
              </a:rPr>
              <a:t>업로드로 코드 업로드</a:t>
            </a:r>
          </a:p>
        </p:txBody>
      </p:sp>
    </p:spTree>
    <p:extLst>
      <p:ext uri="{BB962C8B-B14F-4D97-AF65-F5344CB8AC3E}">
        <p14:creationId xmlns:p14="http://schemas.microsoft.com/office/powerpoint/2010/main" val="349832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3536" y="530592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스마트폰 카메라 실행하기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00" y="115660"/>
            <a:ext cx="2081019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3. </a:t>
            </a:r>
            <a:r>
              <a:rPr lang="ko-KR" altLang="en-US" dirty="0"/>
              <a:t>이미지 학습하기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5002" y="113166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5001" y="581997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3535" y="68997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/>
              <a:t>웹캠</a:t>
            </a:r>
            <a:r>
              <a:rPr lang="ko-KR" altLang="en-US" dirty="0"/>
              <a:t> 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58" y="1253820"/>
            <a:ext cx="2400722" cy="32009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89308" y="2488614"/>
            <a:ext cx="3039035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/>
              <a:t>몬스터 </a:t>
            </a:r>
            <a:r>
              <a:rPr lang="en-US" altLang="ko-KR" sz="1500" dirty="0"/>
              <a:t>M </a:t>
            </a:r>
            <a:r>
              <a:rPr lang="ko-KR" altLang="en-US" sz="1500" dirty="0"/>
              <a:t>의 상판의 아크릴 홈 부분에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웹캠을</a:t>
            </a:r>
            <a:r>
              <a:rPr lang="ko-KR" altLang="en-US" sz="1500" dirty="0"/>
              <a:t> 끼우고 노트북의 </a:t>
            </a:r>
            <a:r>
              <a:rPr lang="en-US" altLang="ko-KR" sz="1500" dirty="0"/>
              <a:t>USB</a:t>
            </a:r>
            <a:r>
              <a:rPr lang="ko-KR" altLang="en-US" sz="1500" dirty="0"/>
              <a:t>에 연결합니다</a:t>
            </a:r>
            <a:r>
              <a:rPr lang="en-US" altLang="ko-KR" sz="1500" dirty="0"/>
              <a:t>.</a:t>
            </a:r>
          </a:p>
          <a:p>
            <a:pPr>
              <a:spcBef>
                <a:spcPts val="1600"/>
              </a:spcBef>
            </a:pPr>
            <a:r>
              <a:rPr lang="ko-KR" altLang="en-US" sz="1500" dirty="0">
                <a:solidFill>
                  <a:srgbClr val="FF0000"/>
                </a:solidFill>
              </a:rPr>
              <a:t>스마트폰의 </a:t>
            </a:r>
            <a:r>
              <a:rPr lang="ko-KR" altLang="en-US" sz="1500" dirty="0" err="1">
                <a:solidFill>
                  <a:srgbClr val="FF0000"/>
                </a:solidFill>
              </a:rPr>
              <a:t>화각과</a:t>
            </a:r>
            <a:r>
              <a:rPr lang="ko-KR" altLang="en-US" sz="1500" dirty="0">
                <a:solidFill>
                  <a:srgbClr val="FF0000"/>
                </a:solidFill>
              </a:rPr>
              <a:t> 차이가 날 경우 스마트폰의 </a:t>
            </a:r>
            <a:r>
              <a:rPr lang="ko-KR" altLang="en-US" sz="1500" dirty="0" err="1">
                <a:solidFill>
                  <a:srgbClr val="FF0000"/>
                </a:solidFill>
              </a:rPr>
              <a:t>화각에</a:t>
            </a:r>
            <a:r>
              <a:rPr lang="ko-KR" altLang="en-US" sz="1500" dirty="0">
                <a:solidFill>
                  <a:srgbClr val="FF0000"/>
                </a:solidFill>
              </a:rPr>
              <a:t> 맞춰 </a:t>
            </a:r>
            <a:r>
              <a:rPr lang="ko-KR" altLang="en-US" sz="1500" dirty="0" err="1">
                <a:solidFill>
                  <a:srgbClr val="FF0000"/>
                </a:solidFill>
              </a:rPr>
              <a:t>웹캠의</a:t>
            </a:r>
            <a:r>
              <a:rPr lang="ko-KR" altLang="en-US" sz="1500" dirty="0">
                <a:solidFill>
                  <a:srgbClr val="FF0000"/>
                </a:solidFill>
              </a:rPr>
              <a:t> 높이를 조정합니다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3" y="5929979"/>
            <a:ext cx="2459033" cy="327871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89308" y="7333330"/>
            <a:ext cx="3039035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/>
              <a:t>몬스터 </a:t>
            </a:r>
            <a:r>
              <a:rPr lang="en-US" altLang="ko-KR" sz="1500" dirty="0"/>
              <a:t>M </a:t>
            </a:r>
            <a:r>
              <a:rPr lang="ko-KR" altLang="en-US" sz="1500" dirty="0"/>
              <a:t>의 하부의 스마트폰 </a:t>
            </a:r>
            <a:r>
              <a:rPr lang="ko-KR" altLang="en-US" sz="1500" dirty="0" err="1"/>
              <a:t>거치대</a:t>
            </a:r>
            <a:r>
              <a:rPr lang="ko-KR" altLang="en-US" sz="1500" dirty="0"/>
              <a:t> 부분에</a:t>
            </a:r>
            <a:r>
              <a:rPr lang="en-US" altLang="ko-KR" sz="1500" dirty="0"/>
              <a:t> </a:t>
            </a:r>
            <a:r>
              <a:rPr lang="ko-KR" altLang="en-US" sz="1500" dirty="0"/>
              <a:t>스마트폰 카메라를 켜서 </a:t>
            </a:r>
            <a:r>
              <a:rPr lang="ko-KR" altLang="en-US" sz="1500" dirty="0" err="1"/>
              <a:t>광각모드로</a:t>
            </a:r>
            <a:r>
              <a:rPr lang="ko-KR" altLang="en-US" sz="1500" dirty="0"/>
              <a:t> 설정한 뒤 끼워서 </a:t>
            </a:r>
            <a:r>
              <a:rPr lang="en-US" altLang="ko-KR" sz="1500" dirty="0"/>
              <a:t>USB </a:t>
            </a:r>
            <a:r>
              <a:rPr lang="ko-KR" altLang="en-US" sz="1500" dirty="0" err="1"/>
              <a:t>웹캠의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화각과</a:t>
            </a:r>
            <a:r>
              <a:rPr lang="ko-KR" altLang="en-US" sz="1500" dirty="0"/>
              <a:t> 비교합니다</a:t>
            </a:r>
            <a:r>
              <a:rPr lang="en-US" altLang="ko-KR" sz="1500" dirty="0" smtClean="0"/>
              <a:t>.</a:t>
            </a:r>
          </a:p>
          <a:p>
            <a:pPr>
              <a:spcBef>
                <a:spcPts val="1600"/>
              </a:spcBef>
            </a:pPr>
            <a:r>
              <a:rPr lang="ko-KR" altLang="en-US" sz="1500" dirty="0" smtClean="0"/>
              <a:t>두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카메라의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인식 정도가 유사해야 더 잘 동작합니다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44F5D6-4865-4745-9279-B4B19E7E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5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③ </a:t>
            </a:r>
            <a:r>
              <a:rPr lang="ko-KR" altLang="en-US" dirty="0">
                <a:latin typeface="+mj-ea"/>
                <a:ea typeface="+mj-ea"/>
              </a:rPr>
              <a:t>분야별 인공지능 활용사례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④ </a:t>
            </a:r>
            <a:r>
              <a:rPr lang="ko-KR" altLang="en-US" dirty="0"/>
              <a:t>구글 인공지능 체험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01" y="1147507"/>
            <a:ext cx="3790983" cy="3412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3" y="5881796"/>
            <a:ext cx="5630597" cy="322298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6D8CB1-F4AE-4621-8D1E-8A837AB7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126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8195" y="64004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/>
              <a:t>사이트 접속하기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Label </a:t>
            </a:r>
            <a:r>
              <a:rPr lang="ko-KR" altLang="en-US" dirty="0"/>
              <a:t>만들기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13166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43035" y="1168259"/>
            <a:ext cx="5649574" cy="3393427"/>
            <a:chOff x="743035" y="1168259"/>
            <a:chExt cx="5649574" cy="3393427"/>
          </a:xfrm>
        </p:grpSpPr>
        <p:sp>
          <p:nvSpPr>
            <p:cNvPr id="2" name="TextBox 1"/>
            <p:cNvSpPr txBox="1"/>
            <p:nvPr/>
          </p:nvSpPr>
          <p:spPr>
            <a:xfrm>
              <a:off x="1304542" y="1168259"/>
              <a:ext cx="3811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https://classifier.appinventor.mit.edu</a:t>
              </a:r>
              <a:r>
                <a:rPr lang="en-US" altLang="ko-KR" dirty="0"/>
                <a:t> </a:t>
              </a:r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035" y="1549622"/>
              <a:ext cx="5441157" cy="3012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1917101" y="3124035"/>
              <a:ext cx="611414" cy="412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33957" y="2995407"/>
              <a:ext cx="295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1)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크롬 브라우저에서 접속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2)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웹캠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사용 허용을 묻는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알림창이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뜰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  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경우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반드시 허용으로 클릭합니다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" y="5825629"/>
            <a:ext cx="5458234" cy="3567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363113" y="7701142"/>
            <a:ext cx="842340" cy="5243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33312" y="7212467"/>
            <a:ext cx="1420515" cy="50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1281166" y="8628393"/>
            <a:ext cx="4364897" cy="36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forward,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left</a:t>
            </a: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, right,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stop, backward </a:t>
            </a:r>
            <a:r>
              <a:rPr lang="ko-KR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레이블</a:t>
            </a:r>
            <a:r>
              <a:rPr lang="en" sz="1500" b="1" dirty="0" smtClean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" sz="1500" b="1" dirty="0">
                <a:solidFill>
                  <a:srgbClr val="FF0000"/>
                </a:solidFill>
                <a:latin typeface="+mj-ea"/>
                <a:ea typeface="+mj-ea"/>
              </a:rPr>
              <a:t>추가합니다.</a:t>
            </a:r>
            <a:endParaRPr sz="1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D53065-AF43-44B1-95C4-6ABAB2E2B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3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6795" y="44517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/>
              <a:t>이미지 촬영하기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4923" y="850587"/>
            <a:ext cx="6078069" cy="871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847307" y="491775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+mj-ea"/>
                <a:ea typeface="+mj-ea"/>
              </a:rPr>
              <a:t>forward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" y="5437244"/>
            <a:ext cx="519532" cy="4411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0" y="5932673"/>
            <a:ext cx="519532" cy="4411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5437244"/>
            <a:ext cx="519532" cy="441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84" y="5437244"/>
            <a:ext cx="519532" cy="441156"/>
          </a:xfrm>
          <a:prstGeom prst="rect">
            <a:avLst/>
          </a:prstGeom>
        </p:spPr>
      </p:pic>
      <p:sp>
        <p:nvSpPr>
          <p:cNvPr id="23" name="Google Shape;1482;p190"/>
          <p:cNvSpPr txBox="1">
            <a:spLocks noGrp="1"/>
          </p:cNvSpPr>
          <p:nvPr/>
        </p:nvSpPr>
        <p:spPr>
          <a:xfrm>
            <a:off x="3737955" y="4950529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+mj-ea"/>
                <a:ea typeface="+mj-ea"/>
              </a:rPr>
              <a:t>left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39019" y="5304384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29667" y="5304383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482;p190"/>
          <p:cNvSpPr txBox="1">
            <a:spLocks noGrp="1"/>
          </p:cNvSpPr>
          <p:nvPr/>
        </p:nvSpPr>
        <p:spPr>
          <a:xfrm>
            <a:off x="847307" y="6601825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+mj-ea"/>
                <a:ea typeface="+mj-ea"/>
              </a:rPr>
              <a:t>stop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9" name="Google Shape;1482;p190"/>
          <p:cNvSpPr txBox="1">
            <a:spLocks noGrp="1"/>
          </p:cNvSpPr>
          <p:nvPr/>
        </p:nvSpPr>
        <p:spPr>
          <a:xfrm>
            <a:off x="3737955" y="663460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+mj-ea"/>
                <a:ea typeface="+mj-ea"/>
              </a:rPr>
              <a:t>right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019" y="6988457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629667" y="6988456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55" y="7075356"/>
            <a:ext cx="564694" cy="42354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6" y="7075356"/>
            <a:ext cx="564694" cy="42354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3" y="7087631"/>
            <a:ext cx="564694" cy="423546"/>
          </a:xfrm>
          <a:prstGeom prst="rect">
            <a:avLst/>
          </a:prstGeom>
        </p:spPr>
      </p:pic>
      <p:sp>
        <p:nvSpPr>
          <p:cNvPr id="54" name="Google Shape;1489;p191"/>
          <p:cNvSpPr txBox="1">
            <a:spLocks/>
          </p:cNvSpPr>
          <p:nvPr/>
        </p:nvSpPr>
        <p:spPr>
          <a:xfrm>
            <a:off x="617661" y="8363959"/>
            <a:ext cx="5855331" cy="12011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※ </a:t>
            </a:r>
            <a:r>
              <a:rPr lang="ko-KR" altLang="en-US" sz="1200" b="1" dirty="0">
                <a:solidFill>
                  <a:srgbClr val="FF0000"/>
                </a:solidFill>
              </a:rPr>
              <a:t>이미지를 입력할 </a:t>
            </a:r>
            <a:r>
              <a:rPr lang="ko-KR" altLang="en-US" sz="1200" b="1">
                <a:solidFill>
                  <a:srgbClr val="FF0000"/>
                </a:solidFill>
              </a:rPr>
              <a:t>때는 많은 </a:t>
            </a:r>
            <a:r>
              <a:rPr lang="ko-KR" altLang="en-US" sz="1200" b="1" dirty="0">
                <a:solidFill>
                  <a:srgbClr val="FF0000"/>
                </a:solidFill>
              </a:rPr>
              <a:t>이미지를 정확하게 입력해야 합니다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ko-KR" altLang="en-US" sz="1200" b="1" dirty="0">
                <a:solidFill>
                  <a:srgbClr val="FF0000"/>
                </a:solidFill>
              </a:rPr>
              <a:t>     인공지능 차선 이미지는 입력한 이미지 데이터의 모습 그대로 학습하기 때문에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200" b="1" dirty="0">
                <a:solidFill>
                  <a:srgbClr val="FF0000"/>
                </a:solidFill>
              </a:rPr>
              <a:t>     입력되지 않은 이미지는 인식하지 못해 차선 인식 오류가 날 수 있습니다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    </a:t>
            </a:r>
            <a:r>
              <a:rPr lang="ko-KR" altLang="en-US" sz="1200" b="1" dirty="0">
                <a:solidFill>
                  <a:srgbClr val="FF0000"/>
                </a:solidFill>
              </a:rPr>
              <a:t>주변 빛의 영향이나 바닥의 무늬가 달라지면 인식을 못할 수 있으므로 </a:t>
            </a:r>
            <a:r>
              <a:rPr lang="ko-KR" altLang="en-US" sz="1200" b="1">
                <a:solidFill>
                  <a:srgbClr val="FF0000"/>
                </a:solidFill>
              </a:rPr>
              <a:t>실제 몬스터 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>
                <a:solidFill>
                  <a:srgbClr val="FF0000"/>
                </a:solidFill>
              </a:rPr>
              <a:t>   </a:t>
            </a:r>
            <a:r>
              <a:rPr lang="ko-KR" altLang="en-US" sz="1200" b="1">
                <a:solidFill>
                  <a:srgbClr val="FF0000"/>
                </a:solidFill>
              </a:rPr>
              <a:t>  </a:t>
            </a:r>
            <a:r>
              <a:rPr lang="en-US" altLang="ko-KR" sz="1200" b="1">
                <a:solidFill>
                  <a:srgbClr val="FF0000"/>
                </a:solidFill>
              </a:rPr>
              <a:t>M</a:t>
            </a:r>
            <a:r>
              <a:rPr lang="ko-KR" altLang="en-US" sz="1200" b="1">
                <a:solidFill>
                  <a:srgbClr val="FF0000"/>
                </a:solidFill>
              </a:rPr>
              <a:t>이 </a:t>
            </a:r>
            <a:r>
              <a:rPr lang="ko-KR" altLang="en-US" sz="1200" b="1" dirty="0">
                <a:solidFill>
                  <a:srgbClr val="FF0000"/>
                </a:solidFill>
              </a:rPr>
              <a:t>운행할 차선의 이미지를 다양하게 모아 학습해주세요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 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462" y="926170"/>
            <a:ext cx="6466958" cy="3973054"/>
            <a:chOff x="70462" y="926170"/>
            <a:chExt cx="6466958" cy="3973054"/>
          </a:xfrm>
        </p:grpSpPr>
        <p:grpSp>
          <p:nvGrpSpPr>
            <p:cNvPr id="5" name="그룹 4"/>
            <p:cNvGrpSpPr/>
            <p:nvPr/>
          </p:nvGrpSpPr>
          <p:grpSpPr>
            <a:xfrm>
              <a:off x="431019" y="926170"/>
              <a:ext cx="5997557" cy="3850007"/>
              <a:chOff x="7704258" y="4530664"/>
              <a:chExt cx="6196971" cy="412360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4258" y="4530664"/>
                <a:ext cx="6196971" cy="4123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5" name="직사각형 54"/>
              <p:cNvSpPr/>
              <p:nvPr/>
            </p:nvSpPr>
            <p:spPr>
              <a:xfrm>
                <a:off x="8707708" y="6367608"/>
                <a:ext cx="1600200" cy="14919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1087" y="6783979"/>
                <a:ext cx="601473" cy="42420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7087" y="6741188"/>
                <a:ext cx="795409" cy="881733"/>
              </a:xfrm>
              <a:prstGeom prst="rect">
                <a:avLst/>
              </a:prstGeom>
            </p:spPr>
          </p:pic>
        </p:grpSp>
        <p:sp>
          <p:nvSpPr>
            <p:cNvPr id="53" name="Google Shape;1489;p191"/>
            <p:cNvSpPr txBox="1">
              <a:spLocks/>
            </p:cNvSpPr>
            <p:nvPr/>
          </p:nvSpPr>
          <p:spPr>
            <a:xfrm>
              <a:off x="406031" y="4053824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각 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Label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마다 이미지를</a:t>
              </a:r>
              <a:endParaRPr lang="en-US" altLang="ko-KR" sz="1200" b="1" dirty="0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200" b="1" dirty="0" err="1" smtClean="0">
                  <a:solidFill>
                    <a:srgbClr val="FF0000"/>
                  </a:solidFill>
                </a:rPr>
                <a:t>충분히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입력합니다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.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(capture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)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3" name="Google Shape;1489;p191"/>
            <p:cNvSpPr txBox="1">
              <a:spLocks/>
            </p:cNvSpPr>
            <p:nvPr/>
          </p:nvSpPr>
          <p:spPr>
            <a:xfrm>
              <a:off x="70462" y="2141320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CAPTURING FOR </a:t>
              </a:r>
              <a:r>
                <a:rPr lang="ko-KR" altLang="en-US" sz="1200" b="1">
                  <a:solidFill>
                    <a:srgbClr val="000000"/>
                  </a:solidFill>
                </a:rPr>
                <a:t>옆의 화살표를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눌러 원하는 </a:t>
              </a: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명을 선택합니다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4" name="Google Shape;1489;p191"/>
            <p:cNvSpPr txBox="1">
              <a:spLocks/>
            </p:cNvSpPr>
            <p:nvPr/>
          </p:nvSpPr>
          <p:spPr>
            <a:xfrm>
              <a:off x="5126070" y="2731921"/>
              <a:ext cx="1411350" cy="133944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에 이미지를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잘못 입력한 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경우 사진 옆의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X</a:t>
              </a:r>
              <a:r>
                <a:rPr lang="ko-KR" altLang="en-US" sz="1200" b="1">
                  <a:solidFill>
                    <a:srgbClr val="000000"/>
                  </a:solidFill>
                </a:rPr>
                <a:t>를 눌러 잘못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입력한 사진을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삭제해 주세요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5831" y="5929766"/>
            <a:ext cx="532032" cy="444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5918" y="5925071"/>
            <a:ext cx="525312" cy="472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1588" y="5402096"/>
            <a:ext cx="620095" cy="4433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437" y="5413758"/>
            <a:ext cx="613072" cy="4304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3313" y="5436912"/>
            <a:ext cx="544236" cy="42845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3831587" y="5925279"/>
            <a:ext cx="620095" cy="42845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2068" y="5945374"/>
            <a:ext cx="620095" cy="42845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1026" y="5942309"/>
            <a:ext cx="596523" cy="45230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20773" y="7654131"/>
            <a:ext cx="584422" cy="44955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710" y="7096615"/>
            <a:ext cx="603688" cy="48166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96782" y="7643085"/>
            <a:ext cx="636795" cy="47655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6132" y="7657343"/>
            <a:ext cx="597266" cy="44313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20773" y="7100163"/>
            <a:ext cx="584422" cy="48808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09249" y="7109546"/>
            <a:ext cx="600264" cy="46687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8494" y="7624319"/>
            <a:ext cx="581313" cy="42937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1554801" y="7621948"/>
            <a:ext cx="581313" cy="42937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V="1">
            <a:off x="2235868" y="7606547"/>
            <a:ext cx="593023" cy="444779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313A68C-F45E-4862-B792-CB6814DF7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28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/>
              <a:t>이미지 모델 학습하기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169" y="55906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이미지 모델 테스트하기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04557" y="1023955"/>
            <a:ext cx="6098329" cy="4102015"/>
            <a:chOff x="404557" y="1023955"/>
            <a:chExt cx="6098329" cy="41020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557" y="1023955"/>
              <a:ext cx="6098329" cy="4102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4845522" y="2058026"/>
              <a:ext cx="517053" cy="370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177" y="3240342"/>
              <a:ext cx="581848" cy="488348"/>
            </a:xfrm>
            <a:prstGeom prst="rect">
              <a:avLst/>
            </a:prstGeom>
          </p:spPr>
        </p:pic>
        <p:sp>
          <p:nvSpPr>
            <p:cNvPr id="20" name="Google Shape;1489;p191"/>
            <p:cNvSpPr txBox="1">
              <a:spLocks/>
            </p:cNvSpPr>
            <p:nvPr/>
          </p:nvSpPr>
          <p:spPr>
            <a:xfrm>
              <a:off x="946725" y="2493865"/>
              <a:ext cx="2170700" cy="51089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Train</a:t>
              </a:r>
              <a:r>
                <a:rPr lang="ko-KR" altLang="en-US" sz="1200" b="1">
                  <a:solidFill>
                    <a:srgbClr val="000000"/>
                  </a:solidFill>
                </a:rPr>
                <a:t>을 눌러 이미지 학습을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시작합니다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094" y="3484516"/>
              <a:ext cx="2759331" cy="643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Google Shape;1650;p210"/>
            <p:cNvSpPr/>
            <p:nvPr/>
          </p:nvSpPr>
          <p:spPr>
            <a:xfrm rot="10800000">
              <a:off x="4939693" y="2409275"/>
              <a:ext cx="332928" cy="10401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9;p191"/>
            <p:cNvSpPr txBox="1">
              <a:spLocks/>
            </p:cNvSpPr>
            <p:nvPr/>
          </p:nvSpPr>
          <p:spPr>
            <a:xfrm>
              <a:off x="818827" y="4304343"/>
              <a:ext cx="2170700" cy="6343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이미지 학습이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완료될때까지 기다립니다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74296" y="5992076"/>
            <a:ext cx="6069077" cy="3681313"/>
            <a:chOff x="374296" y="5992076"/>
            <a:chExt cx="6069077" cy="36813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296" y="5992076"/>
              <a:ext cx="6069077" cy="3681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Google Shape;1503;p193"/>
            <p:cNvSpPr txBox="1">
              <a:spLocks/>
            </p:cNvSpPr>
            <p:nvPr/>
          </p:nvSpPr>
          <p:spPr>
            <a:xfrm>
              <a:off x="374296" y="6978287"/>
              <a:ext cx="4780307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테스트할 차선을 카메라로 비춘 후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Capture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를 눌러 사진을 찍습니다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학습한 이미지에 따라 오른쪽에 분류된 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Label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이 나타납니다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 </a:t>
              </a:r>
              <a:endParaRPr lang="ko-KR" altLang="en-US" sz="11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Google Shape;1506;p193"/>
            <p:cNvSpPr txBox="1"/>
            <p:nvPr/>
          </p:nvSpPr>
          <p:spPr>
            <a:xfrm>
              <a:off x="1088470" y="8105758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507;p193"/>
            <p:cNvSpPr txBox="1"/>
            <p:nvPr/>
          </p:nvSpPr>
          <p:spPr>
            <a:xfrm>
              <a:off x="5501726" y="7971670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589133" y="8013445"/>
              <a:ext cx="933361" cy="349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/>
            <a:srcRect l="41874" t="51738" r="42465" b="25710"/>
            <a:stretch/>
          </p:blipFill>
          <p:spPr>
            <a:xfrm>
              <a:off x="1448942" y="7562030"/>
              <a:ext cx="712691" cy="622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1431624" y="8129346"/>
              <a:ext cx="701119" cy="364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3AD414F-AED8-48B9-8E67-AC1BD039A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060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9444" y="37297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이미지 모델 다운로드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9444" y="830602"/>
            <a:ext cx="5969482" cy="3862148"/>
            <a:chOff x="479444" y="830602"/>
            <a:chExt cx="5969482" cy="38621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44" y="830602"/>
              <a:ext cx="5969482" cy="3862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Google Shape;1514;p194"/>
            <p:cNvSpPr txBox="1">
              <a:spLocks/>
            </p:cNvSpPr>
            <p:nvPr/>
          </p:nvSpPr>
          <p:spPr>
            <a:xfrm>
              <a:off x="3403216" y="1228091"/>
              <a:ext cx="3045710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이미지 인식의 정확도를 확인한 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,  Export Model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모델을 눌러 다운로드 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454077" y="863143"/>
            <a:ext cx="701119" cy="36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819CA3-31BF-4A62-97D8-DD4623AFE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0938" y="612407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3070" y="5573677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확장 파일 </a:t>
            </a:r>
            <a:r>
              <a:rPr lang="ko-KR" altLang="en-US" dirty="0" smtClean="0"/>
              <a:t>다운로드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58862"/>
          <a:stretch/>
        </p:blipFill>
        <p:spPr>
          <a:xfrm>
            <a:off x="522944" y="7256328"/>
            <a:ext cx="5894220" cy="15464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4942" y="6471498"/>
            <a:ext cx="56967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>
                <a:hlinkClick r:id="rId4"/>
              </a:rPr>
              <a:t>https</a:t>
            </a:r>
            <a:r>
              <a:rPr lang="ko-KR" altLang="en-US" sz="1500" dirty="0">
                <a:hlinkClick r:id="rId4"/>
              </a:rPr>
              <a:t>://</a:t>
            </a:r>
            <a:r>
              <a:rPr lang="ko-KR" altLang="en-US" sz="1500" dirty="0" smtClean="0">
                <a:hlinkClick r:id="rId4"/>
              </a:rPr>
              <a:t>mit-cml.github.io/extensions</a:t>
            </a:r>
            <a:r>
              <a:rPr lang="ko-KR" altLang="en-US" sz="1500" dirty="0" smtClean="0"/>
              <a:t> 접속</a:t>
            </a:r>
            <a:endParaRPr lang="en-US" altLang="ko-KR" sz="15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err="1" smtClean="0"/>
              <a:t>BluetoothLE.aix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와 </a:t>
            </a:r>
            <a:r>
              <a:rPr lang="en-US" altLang="ko-KR" sz="1500" dirty="0" err="1" smtClean="0"/>
              <a:t>PersonalImageClassifier.aix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다운로드</a:t>
            </a:r>
            <a:endParaRPr lang="en-US" altLang="ko-KR" sz="1500" dirty="0" smtClean="0"/>
          </a:p>
          <a:p>
            <a:endParaRPr lang="ko-KR" altLang="en-US" sz="1500" dirty="0"/>
          </a:p>
        </p:txBody>
      </p:sp>
      <p:sp>
        <p:nvSpPr>
          <p:cNvPr id="13" name="직사각형 12"/>
          <p:cNvSpPr/>
          <p:nvPr/>
        </p:nvSpPr>
        <p:spPr>
          <a:xfrm>
            <a:off x="5217585" y="7784430"/>
            <a:ext cx="551559" cy="19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17585" y="8333902"/>
            <a:ext cx="756096" cy="197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58" y="4975313"/>
            <a:ext cx="58945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</a:t>
            </a:r>
            <a:r>
              <a:rPr lang="ko-KR" altLang="en-US" dirty="0" smtClean="0"/>
              <a:t>확장기능 </a:t>
            </a:r>
            <a:r>
              <a:rPr lang="ko-KR" altLang="en-US" dirty="0" smtClean="0"/>
              <a:t>추가하기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과정은 참고만 하세요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477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73130" y="1847324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25002" y="154501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7134" y="99461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/>
              <a:t>앱인벤터</a:t>
            </a:r>
            <a:r>
              <a:rPr lang="ko-KR" altLang="en-US" dirty="0"/>
              <a:t> 접속 및 앱 열기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언어 설정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5002" y="5876140"/>
            <a:ext cx="6078069" cy="3306417"/>
            <a:chOff x="425002" y="5876140"/>
            <a:chExt cx="6078069" cy="3306417"/>
          </a:xfrm>
        </p:grpSpPr>
        <p:pic>
          <p:nvPicPr>
            <p:cNvPr id="20" name="Google Shape;1577;p2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450" y="5928517"/>
              <a:ext cx="5993545" cy="1213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578;p202"/>
            <p:cNvPicPr preferRelativeResize="0"/>
            <p:nvPr/>
          </p:nvPicPr>
          <p:blipFill rotWithShape="1">
            <a:blip r:embed="rId5">
              <a:alphaModFix/>
            </a:blip>
            <a:srcRect b="36351"/>
            <a:stretch/>
          </p:blipFill>
          <p:spPr>
            <a:xfrm>
              <a:off x="5086913" y="6208071"/>
              <a:ext cx="923574" cy="2449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직사각형 21"/>
            <p:cNvSpPr/>
            <p:nvPr/>
          </p:nvSpPr>
          <p:spPr>
            <a:xfrm>
              <a:off x="425002" y="5885905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Google Shape;1571;p201"/>
            <p:cNvSpPr/>
            <p:nvPr/>
          </p:nvSpPr>
          <p:spPr>
            <a:xfrm>
              <a:off x="4883222" y="7635006"/>
              <a:ext cx="847716" cy="558065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1;p201"/>
            <p:cNvSpPr/>
            <p:nvPr/>
          </p:nvSpPr>
          <p:spPr>
            <a:xfrm>
              <a:off x="5056837" y="5876140"/>
              <a:ext cx="847716" cy="558065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45879" y="305722"/>
            <a:ext cx="32880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추가하기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FE4536-1327-49EB-84A2-D97917542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92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/>
              <a:t>프로젝트 열기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06952" y="1203158"/>
            <a:ext cx="6078069" cy="3296652"/>
            <a:chOff x="406952" y="1203158"/>
            <a:chExt cx="6078069" cy="3296652"/>
          </a:xfrm>
        </p:grpSpPr>
        <p:sp>
          <p:nvSpPr>
            <p:cNvPr id="12" name="직사각형 11"/>
            <p:cNvSpPr/>
            <p:nvPr/>
          </p:nvSpPr>
          <p:spPr>
            <a:xfrm>
              <a:off x="406952" y="1203158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476" y="1335963"/>
              <a:ext cx="2618987" cy="303104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254" y="1335963"/>
              <a:ext cx="2791640" cy="1196417"/>
            </a:xfrm>
            <a:prstGeom prst="rect">
              <a:avLst/>
            </a:prstGeom>
          </p:spPr>
        </p:pic>
        <p:sp>
          <p:nvSpPr>
            <p:cNvPr id="26" name="Google Shape;1650;p210"/>
            <p:cNvSpPr/>
            <p:nvPr/>
          </p:nvSpPr>
          <p:spPr>
            <a:xfrm rot="5400000">
              <a:off x="3013074" y="1471178"/>
              <a:ext cx="332928" cy="59305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50;p210"/>
            <p:cNvSpPr/>
            <p:nvPr/>
          </p:nvSpPr>
          <p:spPr>
            <a:xfrm rot="10800000">
              <a:off x="3949737" y="1934171"/>
              <a:ext cx="332928" cy="86918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91475" y="2031725"/>
              <a:ext cx="2059219" cy="337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83751" y="1597131"/>
              <a:ext cx="791997" cy="337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488254" y="3064366"/>
              <a:ext cx="28454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err="1" smtClean="0">
                  <a:solidFill>
                    <a:srgbClr val="FF0000"/>
                  </a:solidFill>
                </a:rPr>
                <a:t>Github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에서 다운로드 받은 </a:t>
              </a:r>
              <a:r>
                <a:rPr lang="en-US" altLang="ko-KR" b="1" dirty="0" err="1" smtClean="0">
                  <a:solidFill>
                    <a:srgbClr val="FF0000"/>
                  </a:solidFill>
                </a:rPr>
                <a:t>Appinventor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폴더에서  </a:t>
              </a:r>
              <a:r>
                <a:rPr lang="en-US" altLang="ko-KR" b="1" dirty="0">
                  <a:solidFill>
                    <a:srgbClr val="FF0000"/>
                  </a:solidFill>
                </a:rPr>
                <a:t>AICar_BT4.aia </a:t>
              </a:r>
            </a:p>
            <a:p>
              <a:r>
                <a:rPr lang="ko-KR" altLang="en-US" b="1" dirty="0">
                  <a:solidFill>
                    <a:srgbClr val="FF0000"/>
                  </a:solidFill>
                </a:rPr>
                <a:t>파일을</a:t>
              </a:r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선택합니다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79444" y="530593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인공지능 모델 파일 업로드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25002" y="5885911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Google Shape;1525;p195"/>
          <p:cNvPicPr preferRelativeResize="0"/>
          <p:nvPr/>
        </p:nvPicPr>
        <p:blipFill rotWithShape="1">
          <a:blip r:embed="rId4">
            <a:alphaModFix/>
          </a:blip>
          <a:srcRect l="70868"/>
          <a:stretch/>
        </p:blipFill>
        <p:spPr>
          <a:xfrm>
            <a:off x="4431388" y="5889905"/>
            <a:ext cx="2041601" cy="328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/>
          <p:cNvGrpSpPr/>
          <p:nvPr/>
        </p:nvGrpSpPr>
        <p:grpSpPr>
          <a:xfrm>
            <a:off x="478539" y="5922297"/>
            <a:ext cx="5994450" cy="3260266"/>
            <a:chOff x="478539" y="5922297"/>
            <a:chExt cx="5994450" cy="3260266"/>
          </a:xfrm>
        </p:grpSpPr>
        <p:pic>
          <p:nvPicPr>
            <p:cNvPr id="20" name="Picture 2" descr="https://lh4.googleusercontent.com/ahWqJzqDEHvjCBbOC_CsUz2Sp9BU9xzgSCo8wvw2begL829Oe2BhgLEg3YGXBALorRT2PGyzdr9BjZHfvMntNNsReK9oWMTsvJj8w6uMZJ6Pg7xRSRTRAveyU12OEYhgcyUHa8EnNk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39" y="5922297"/>
              <a:ext cx="5994450" cy="3260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526;p195"/>
            <p:cNvSpPr/>
            <p:nvPr/>
          </p:nvSpPr>
          <p:spPr>
            <a:xfrm>
              <a:off x="4782430" y="7872286"/>
              <a:ext cx="647501" cy="174507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7;p195"/>
            <p:cNvSpPr/>
            <p:nvPr/>
          </p:nvSpPr>
          <p:spPr>
            <a:xfrm>
              <a:off x="4890350" y="8845877"/>
              <a:ext cx="647501" cy="174507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ED12F5-4294-4538-A4ED-C8AB803A3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51197" y="8402137"/>
            <a:ext cx="4006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미디어에서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을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삭제 후 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Personal Image Classifier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에서 다운로드 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파일을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업로드합니다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21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31318" y="312820"/>
            <a:ext cx="584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/>
              <a:t>앱인벤터의</a:t>
            </a:r>
            <a:r>
              <a:rPr lang="ko-KR" altLang="en-US" dirty="0"/>
              <a:t> </a:t>
            </a:r>
            <a:r>
              <a:rPr lang="en-US" altLang="ko-KR" dirty="0" err="1"/>
              <a:t>PersonalImageClassifier</a:t>
            </a:r>
            <a:r>
              <a:rPr lang="en-US" altLang="ko-KR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설정하기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376876" y="892797"/>
            <a:ext cx="6078069" cy="3296652"/>
            <a:chOff x="376876" y="892797"/>
            <a:chExt cx="6078069" cy="3296652"/>
          </a:xfrm>
        </p:grpSpPr>
        <p:sp>
          <p:nvSpPr>
            <p:cNvPr id="16" name="직사각형 15"/>
            <p:cNvSpPr/>
            <p:nvPr/>
          </p:nvSpPr>
          <p:spPr>
            <a:xfrm>
              <a:off x="376876" y="892797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296" y="1204388"/>
              <a:ext cx="1319375" cy="267347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091" y="1049207"/>
              <a:ext cx="1703161" cy="298383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57672" y="1204388"/>
              <a:ext cx="2697273" cy="279440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503927" y="3174791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Google Shape;1650;p210"/>
            <p:cNvSpPr/>
            <p:nvPr/>
          </p:nvSpPr>
          <p:spPr>
            <a:xfrm rot="5400000">
              <a:off x="1825444" y="2383122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31318" y="1892450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1650;p210"/>
            <p:cNvSpPr/>
            <p:nvPr/>
          </p:nvSpPr>
          <p:spPr>
            <a:xfrm rot="5400000">
              <a:off x="3461779" y="2339579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0819" y="3511222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99817" y="2584666"/>
              <a:ext cx="975733" cy="19211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C5063-9603-44D8-B7B7-A9F8F9C5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62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629" y="1360147"/>
            <a:ext cx="3563591" cy="328518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701" y="1348681"/>
            <a:ext cx="2295845" cy="11907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39083" y="89338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57905" y="375269"/>
            <a:ext cx="254268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5. </a:t>
            </a:r>
            <a:r>
              <a:rPr lang="ko-KR" altLang="en-US" dirty="0"/>
              <a:t>스마트폰과 연결하기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ADE561-9A3C-41D0-ACF3-F3DCE794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08444" y="1348681"/>
            <a:ext cx="6078069" cy="3296652"/>
            <a:chOff x="406951" y="5894801"/>
            <a:chExt cx="6078069" cy="3296652"/>
          </a:xfrm>
        </p:grpSpPr>
        <p:sp>
          <p:nvSpPr>
            <p:cNvPr id="26" name="직사각형 25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308444" y="5641682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0576" y="5091285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연결된 앱 화면 확인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625" y="5745286"/>
            <a:ext cx="1604230" cy="30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2100" y="5748737"/>
            <a:ext cx="1767423" cy="30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386" y="5745286"/>
            <a:ext cx="1767423" cy="3089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Google Shape;1650;p210"/>
          <p:cNvSpPr/>
          <p:nvPr/>
        </p:nvSpPr>
        <p:spPr>
          <a:xfrm rot="5400000">
            <a:off x="2167112" y="7221877"/>
            <a:ext cx="212614" cy="31736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650;p210"/>
          <p:cNvSpPr/>
          <p:nvPr/>
        </p:nvSpPr>
        <p:spPr>
          <a:xfrm rot="5400000">
            <a:off x="4233780" y="7221877"/>
            <a:ext cx="212614" cy="31736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직사각형 21"/>
          <p:cNvSpPr/>
          <p:nvPr/>
        </p:nvSpPr>
        <p:spPr>
          <a:xfrm>
            <a:off x="2459103" y="8237243"/>
            <a:ext cx="1654034" cy="264615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425665" y="8080292"/>
            <a:ext cx="1781143" cy="421566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4706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838" y="6283522"/>
            <a:ext cx="1492605" cy="315164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44" y="6283522"/>
            <a:ext cx="1497310" cy="3161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6200" y="1044815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① </a:t>
            </a:r>
            <a:r>
              <a:rPr lang="ko-KR" altLang="en-US"/>
              <a:t>모터 드라이버에 블루투스 연결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08253" y="5673995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앱에서 블루투스 연결 확인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76121" y="6224392"/>
            <a:ext cx="6078069" cy="3296652"/>
            <a:chOff x="376121" y="6224392"/>
            <a:chExt cx="6078069" cy="3296652"/>
          </a:xfrm>
        </p:grpSpPr>
        <p:sp>
          <p:nvSpPr>
            <p:cNvPr id="16" name="직사각형 15"/>
            <p:cNvSpPr/>
            <p:nvPr/>
          </p:nvSpPr>
          <p:spPr>
            <a:xfrm>
              <a:off x="376121" y="6224392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Google Shape;1650;p210"/>
            <p:cNvSpPr/>
            <p:nvPr/>
          </p:nvSpPr>
          <p:spPr>
            <a:xfrm rot="5400000">
              <a:off x="2405516" y="7820344"/>
              <a:ext cx="212614" cy="317361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72182" y="8816502"/>
              <a:ext cx="1654034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00875" y="8639403"/>
              <a:ext cx="1296530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150014" y="7825945"/>
              <a:ext cx="982084" cy="263953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l="10228" t="-3304" r="-1053" b="16315"/>
            <a:stretch/>
          </p:blipFill>
          <p:spPr>
            <a:xfrm>
              <a:off x="4787820" y="6248456"/>
              <a:ext cx="1479881" cy="1797986"/>
            </a:xfrm>
            <a:prstGeom prst="rect">
              <a:avLst/>
            </a:prstGeom>
          </p:spPr>
        </p:pic>
        <p:sp>
          <p:nvSpPr>
            <p:cNvPr id="27" name="직사각형 26"/>
            <p:cNvSpPr/>
            <p:nvPr/>
          </p:nvSpPr>
          <p:spPr>
            <a:xfrm flipV="1">
              <a:off x="5815154" y="7167124"/>
              <a:ext cx="404419" cy="33175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76121" y="1572790"/>
            <a:ext cx="6078824" cy="3695336"/>
            <a:chOff x="376121" y="1572790"/>
            <a:chExt cx="6078824" cy="3695336"/>
          </a:xfrm>
        </p:grpSpPr>
        <p:sp>
          <p:nvSpPr>
            <p:cNvPr id="17" name="직사각형 16"/>
            <p:cNvSpPr/>
            <p:nvPr/>
          </p:nvSpPr>
          <p:spPr>
            <a:xfrm>
              <a:off x="376121" y="1572790"/>
              <a:ext cx="6078069" cy="3695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5"/>
            <a:srcRect l="6965" t="54167" r="7888" b="11224"/>
            <a:stretch/>
          </p:blipFill>
          <p:spPr>
            <a:xfrm>
              <a:off x="559397" y="2522648"/>
              <a:ext cx="4550984" cy="2444229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3385386" y="4710913"/>
              <a:ext cx="3069559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500" dirty="0">
                  <a:solidFill>
                    <a:srgbClr val="FF0000"/>
                  </a:solidFill>
                </a:rPr>
                <a:t>모터 드라이버 </a:t>
              </a:r>
              <a:r>
                <a:rPr lang="ko-KR" altLang="en-US" sz="1500" dirty="0" err="1">
                  <a:solidFill>
                    <a:srgbClr val="FF0000"/>
                  </a:solidFill>
                </a:rPr>
                <a:t>쉴드</a:t>
              </a:r>
              <a:r>
                <a:rPr lang="ko-KR" altLang="en-US" sz="1500" dirty="0">
                  <a:solidFill>
                    <a:srgbClr val="FF0000"/>
                  </a:solidFill>
                </a:rPr>
                <a:t> 위에 블루투스를 번호 순서에 맞게 끼워주세요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6"/>
            <a:srcRect l="20957" t="37047" r="20081" b="34181"/>
            <a:stretch/>
          </p:blipFill>
          <p:spPr>
            <a:xfrm>
              <a:off x="3179627" y="1704635"/>
              <a:ext cx="1953057" cy="16024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09450" y="3005509"/>
              <a:ext cx="146706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</a:rPr>
                <a:t>①②③④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57905" y="375269"/>
            <a:ext cx="16193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6. </a:t>
            </a:r>
            <a:r>
              <a:rPr lang="ko-KR" altLang="en-US" dirty="0"/>
              <a:t>앱 구동하기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5385B-7967-4EA0-8DD3-FB9CCFE1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73082" y="8028328"/>
            <a:ext cx="1852865" cy="14927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/>
              <a:t>블루투스 연결이</a:t>
            </a:r>
            <a:endParaRPr lang="en-US" altLang="ko-KR" sz="1300" dirty="0"/>
          </a:p>
          <a:p>
            <a:pPr lvl="0" algn="ctr"/>
            <a:r>
              <a:rPr lang="ko-KR" altLang="en-US" sz="1300" dirty="0"/>
              <a:t>되면 </a:t>
            </a:r>
            <a:r>
              <a:rPr lang="ko-KR" altLang="en-US" sz="1300" dirty="0" smtClean="0"/>
              <a:t>앱에 블루투스 </a:t>
            </a:r>
            <a:endParaRPr lang="en-US" altLang="ko-KR" sz="1300" dirty="0"/>
          </a:p>
          <a:p>
            <a:pPr lvl="0" algn="ctr"/>
            <a:r>
              <a:rPr lang="ko-KR" altLang="en-US" sz="1300" dirty="0"/>
              <a:t>이름과 </a:t>
            </a:r>
            <a:r>
              <a:rPr lang="ko-KR" altLang="en-US" sz="1300" dirty="0" smtClean="0"/>
              <a:t>함께 연결메시지가 나오며</a:t>
            </a:r>
            <a:r>
              <a:rPr lang="en-US" altLang="ko-KR" sz="1300" dirty="0" smtClean="0"/>
              <a:t>,</a:t>
            </a:r>
            <a:r>
              <a:rPr lang="ko-KR" altLang="en-US" sz="1300" dirty="0" smtClean="0"/>
              <a:t> </a:t>
            </a:r>
            <a:endParaRPr lang="en-US" altLang="ko-KR" sz="1300" dirty="0"/>
          </a:p>
          <a:p>
            <a:pPr lvl="0" algn="ctr"/>
            <a:r>
              <a:rPr lang="ko-KR" altLang="en-US" sz="1300" dirty="0"/>
              <a:t>블루투스의 </a:t>
            </a:r>
            <a:r>
              <a:rPr lang="en-US" altLang="ko-KR" sz="1300" dirty="0"/>
              <a:t>LED </a:t>
            </a:r>
          </a:p>
          <a:p>
            <a:pPr lvl="0" algn="ctr"/>
            <a:r>
              <a:rPr lang="ko-KR" altLang="en-US" sz="1300" dirty="0"/>
              <a:t>점멸이 고정되는</a:t>
            </a:r>
            <a:endParaRPr lang="en-US" altLang="ko-KR" sz="1300" dirty="0"/>
          </a:p>
          <a:p>
            <a:pPr lvl="0" algn="ctr"/>
            <a:r>
              <a:rPr lang="ko-KR" altLang="en-US" sz="1300" dirty="0"/>
              <a:t>것을 확인 </a:t>
            </a:r>
          </a:p>
        </p:txBody>
      </p:sp>
    </p:spTree>
    <p:extLst>
      <p:ext uri="{BB962C8B-B14F-4D97-AF65-F5344CB8AC3E}">
        <p14:creationId xmlns:p14="http://schemas.microsoft.com/office/powerpoint/2010/main" val="1455419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21" y="1145545"/>
            <a:ext cx="1599930" cy="33782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884" y="1147838"/>
            <a:ext cx="1599930" cy="33782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5539" y="505335"/>
            <a:ext cx="266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수동모드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앱모드</a:t>
            </a:r>
            <a:r>
              <a:rPr lang="ko-KR" altLang="en-US" dirty="0" smtClean="0"/>
              <a:t> 전환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444" y="51615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④ </a:t>
            </a:r>
            <a:r>
              <a:rPr lang="ko-KR" altLang="en-US" dirty="0" err="1" smtClean="0"/>
              <a:t>버튼제어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461097" y="1085311"/>
            <a:ext cx="6078069" cy="3498729"/>
            <a:chOff x="461097" y="1085311"/>
            <a:chExt cx="6078069" cy="3498729"/>
          </a:xfrm>
        </p:grpSpPr>
        <p:sp>
          <p:nvSpPr>
            <p:cNvPr id="15" name="직사각형 14"/>
            <p:cNvSpPr/>
            <p:nvPr/>
          </p:nvSpPr>
          <p:spPr>
            <a:xfrm>
              <a:off x="461097" y="1085311"/>
              <a:ext cx="6078069" cy="34987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 flipV="1">
              <a:off x="2206430" y="2924354"/>
              <a:ext cx="841612" cy="7579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Google Shape;1650;p210"/>
            <p:cNvSpPr/>
            <p:nvPr/>
          </p:nvSpPr>
          <p:spPr>
            <a:xfrm rot="5400000">
              <a:off x="3888366" y="2382279"/>
              <a:ext cx="332928" cy="17857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직사각형 16"/>
            <p:cNvSpPr/>
            <p:nvPr/>
          </p:nvSpPr>
          <p:spPr>
            <a:xfrm flipV="1">
              <a:off x="5053849" y="2932980"/>
              <a:ext cx="799965" cy="7492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F9AA4-2AB0-4766-9EAF-65AD012B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29</a:t>
            </a:fld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00" y="5799514"/>
            <a:ext cx="1602061" cy="33827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 flipV="1">
            <a:off x="2612787" y="6826054"/>
            <a:ext cx="1760805" cy="15329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 flipV="1">
            <a:off x="2916486" y="8358995"/>
            <a:ext cx="1137929" cy="4313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flipV="1">
            <a:off x="3037056" y="8790317"/>
            <a:ext cx="879336" cy="26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01161" y="7446330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smtClean="0"/>
              <a:t>움직임 제어</a:t>
            </a:r>
            <a:endParaRPr lang="ko-KR" altLang="en-US" sz="1300" dirty="0"/>
          </a:p>
        </p:txBody>
      </p:sp>
      <p:sp>
        <p:nvSpPr>
          <p:cNvPr id="30" name="직사각형 29"/>
          <p:cNvSpPr/>
          <p:nvPr/>
        </p:nvSpPr>
        <p:spPr>
          <a:xfrm>
            <a:off x="3979586" y="8408779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회전 제어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>
            <a:off x="3848513" y="8797759"/>
            <a:ext cx="107792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속도 제어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31246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⑤ </a:t>
            </a:r>
            <a:r>
              <a:rPr lang="ko-KR" altLang="en-US" dirty="0">
                <a:latin typeface="+mj-ea"/>
                <a:ea typeface="+mj-ea"/>
              </a:rPr>
              <a:t>인공지능의 체험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⑥ </a:t>
            </a:r>
            <a:r>
              <a:rPr lang="ko-KR" altLang="en-US" dirty="0">
                <a:latin typeface="+mj-ea"/>
                <a:ea typeface="+mj-ea"/>
              </a:rPr>
              <a:t>인공지능 범주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7" y="1282592"/>
            <a:ext cx="5830429" cy="31522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1" y="5815188"/>
            <a:ext cx="5486519" cy="324712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DEB278-685F-44D2-9CFD-FB17727FE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15539" y="50533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음성제어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9444" y="516155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 err="1" smtClean="0"/>
              <a:t>비전제어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425002" y="574153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F9AA4-2AB0-4766-9EAF-65AD012BD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2" y="5798638"/>
            <a:ext cx="1595054" cy="3367964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93492" y="102820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29" y="1086188"/>
            <a:ext cx="1602061" cy="33827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875" y="5798638"/>
            <a:ext cx="1602061" cy="3382759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324906" y="1731127"/>
            <a:ext cx="29208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사용 명령어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endParaRPr lang="en-US" altLang="ko-KR" sz="1300" dirty="0"/>
          </a:p>
          <a:p>
            <a:pPr lvl="0" algn="ctr"/>
            <a:r>
              <a:rPr lang="ko-KR" altLang="en-US" sz="1300" dirty="0" smtClean="0"/>
              <a:t>왼쪽 앞으로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앞으로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 앞으로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왼쪽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정지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왼쪽 뒤로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뒤로 </a:t>
            </a:r>
            <a:r>
              <a:rPr lang="en-US" altLang="ko-KR" sz="1300" dirty="0" smtClean="0"/>
              <a:t>– </a:t>
            </a:r>
            <a:r>
              <a:rPr lang="ko-KR" altLang="en-US" sz="1300" dirty="0" smtClean="0"/>
              <a:t>오른쪽 뒤로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ko-KR" altLang="en-US" sz="1300" dirty="0" smtClean="0"/>
              <a:t>좌회전 </a:t>
            </a:r>
            <a:r>
              <a:rPr lang="en-US" altLang="ko-KR" sz="1300" dirty="0" smtClean="0"/>
              <a:t>- </a:t>
            </a:r>
            <a:r>
              <a:rPr lang="ko-KR" altLang="en-US" sz="1300" dirty="0" smtClean="0"/>
              <a:t>우회전</a:t>
            </a:r>
            <a:endParaRPr lang="ko-KR" altLang="en-US" sz="1300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1094644" y="5940503"/>
            <a:ext cx="536770" cy="569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 flipV="1">
            <a:off x="2635671" y="6386201"/>
            <a:ext cx="1366462" cy="2702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 flipV="1">
            <a:off x="3045358" y="8574121"/>
            <a:ext cx="870509" cy="264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97028" y="2877559"/>
            <a:ext cx="780345" cy="1047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169412" y="7288571"/>
            <a:ext cx="2302149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1300" dirty="0" smtClean="0"/>
              <a:t>플레이 버튼을 누르면 인식된 결과에 해당하는 문자를 블루투스를 통해 </a:t>
            </a:r>
            <a:r>
              <a:rPr lang="ko-KR" altLang="en-US" sz="1300" dirty="0" smtClean="0"/>
              <a:t>송신함</a:t>
            </a:r>
            <a:endParaRPr lang="en-US" altLang="ko-KR" sz="1300" dirty="0" smtClean="0"/>
          </a:p>
          <a:p>
            <a:pPr lvl="0" algn="ctr"/>
            <a:endParaRPr lang="en-US" altLang="ko-KR" sz="1300" dirty="0" smtClean="0"/>
          </a:p>
          <a:p>
            <a:pPr lvl="0" algn="ctr"/>
            <a:r>
              <a:rPr lang="en-US" altLang="ko-KR" sz="1300" dirty="0" smtClean="0"/>
              <a:t>* </a:t>
            </a:r>
            <a:r>
              <a:rPr lang="ko-KR" altLang="en-US" sz="1300" dirty="0" err="1" smtClean="0"/>
              <a:t>인식결과는</a:t>
            </a:r>
            <a:r>
              <a:rPr lang="ko-KR" altLang="en-US" sz="1300" dirty="0" smtClean="0"/>
              <a:t> 어떤 상황이 촬영되든 학습된 결과물 중 가장 가깝게 인식되는 </a:t>
            </a:r>
            <a:r>
              <a:rPr lang="en-US" altLang="ko-KR" sz="1300" dirty="0" smtClean="0"/>
              <a:t>Label</a:t>
            </a:r>
            <a:r>
              <a:rPr lang="ko-KR" altLang="en-US" sz="1300" dirty="0" smtClean="0"/>
              <a:t>을 첫번째 배열에 저장하고 관련 정보를 송신하도록 되어 있음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5914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⑦ </a:t>
            </a:r>
            <a:r>
              <a:rPr lang="ko-KR" altLang="en-US" dirty="0">
                <a:latin typeface="+mj-ea"/>
                <a:ea typeface="+mj-ea"/>
              </a:rPr>
              <a:t>인공지능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요소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⑧ </a:t>
            </a:r>
            <a:r>
              <a:rPr lang="ko-KR" altLang="en-US" dirty="0" err="1">
                <a:latin typeface="+mn-ea"/>
              </a:rPr>
              <a:t>머신러닝</a:t>
            </a:r>
            <a:r>
              <a:rPr lang="ko-KR" altLang="en-US" dirty="0">
                <a:latin typeface="+mn-ea"/>
              </a:rPr>
              <a:t> 학습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15" y="1179695"/>
            <a:ext cx="5967782" cy="32858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76" y="5787189"/>
            <a:ext cx="5893221" cy="322334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CFF7F6-4D4F-463E-95C5-41337E3A2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52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⑨ </a:t>
            </a:r>
            <a:r>
              <a:rPr lang="ko-KR" altLang="en-US" dirty="0" err="1">
                <a:latin typeface="+mj-ea"/>
                <a:ea typeface="+mj-ea"/>
              </a:rPr>
              <a:t>지도학습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분류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⑩ </a:t>
            </a:r>
            <a:r>
              <a:rPr lang="ko-KR" altLang="en-US" dirty="0">
                <a:latin typeface="+mj-ea"/>
                <a:ea typeface="+mj-ea"/>
              </a:rPr>
              <a:t>비지도 학습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39" y="1201417"/>
            <a:ext cx="5497426" cy="32664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7" y="5756798"/>
            <a:ext cx="5329989" cy="336390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99E114-2777-484E-B560-6DD5D54A8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67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⑪ </a:t>
            </a:r>
            <a:r>
              <a:rPr lang="ko-KR" altLang="en-US" dirty="0" err="1">
                <a:latin typeface="+mj-ea"/>
                <a:ea typeface="+mj-ea"/>
              </a:rPr>
              <a:t>강화학습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95" y="1228448"/>
            <a:ext cx="5296082" cy="321243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8A47EB-E37A-4DD5-B8AF-577933288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98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972856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접속하기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4687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1. </a:t>
            </a:r>
            <a:r>
              <a:rPr lang="ko-KR" altLang="en-US" dirty="0" smtClean="0"/>
              <a:t>공유된 프로그램 다운로드 </a:t>
            </a:r>
            <a:r>
              <a:rPr lang="ko-KR" altLang="en-US" dirty="0"/>
              <a:t>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프로그램 다운로드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9" y="1481221"/>
            <a:ext cx="5070064" cy="32495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34575" y="4506944"/>
            <a:ext cx="3768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https://github.com/mtinet/monsterM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5262430" y="2260638"/>
            <a:ext cx="793313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61" y="5935081"/>
            <a:ext cx="4077269" cy="31627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 flipV="1">
            <a:off x="1643483" y="8495310"/>
            <a:ext cx="1315377" cy="39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71" y="5974192"/>
            <a:ext cx="4393217" cy="32660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7" y="1540965"/>
            <a:ext cx="5113065" cy="31889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 smtClean="0"/>
              <a:t>압축풀기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7" y="-89507"/>
            <a:ext cx="4786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1. </a:t>
            </a:r>
            <a:r>
              <a:rPr lang="ko-KR" altLang="en-US" dirty="0" smtClean="0"/>
              <a:t>공유된 </a:t>
            </a:r>
            <a:r>
              <a:rPr lang="ko-KR" altLang="en-US" dirty="0"/>
              <a:t>프로그램 다운로드 및 </a:t>
            </a:r>
            <a:r>
              <a:rPr lang="ko-KR" altLang="en-US" dirty="0" smtClean="0"/>
              <a:t>구동</a:t>
            </a:r>
            <a:r>
              <a:rPr lang="ko-KR" altLang="en-US" dirty="0"/>
              <a:t>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ko-KR" altLang="en-US" dirty="0" smtClean="0"/>
              <a:t> 바탕화면 선택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4778544" y="1743053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40999" y="6962071"/>
            <a:ext cx="1250443" cy="27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52158" y="790736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원하는 폴더를 지정하거나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바탕화면을 선택함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20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70" y="1507292"/>
            <a:ext cx="5128956" cy="3198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ko-KR" altLang="en-US" dirty="0" smtClean="0"/>
              <a:t> 파일 및 폴더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4687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Ⅱ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/>
              <a:t>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1. </a:t>
            </a:r>
            <a:r>
              <a:rPr lang="ko-KR" altLang="en-US" dirty="0" smtClean="0"/>
              <a:t>공유된 </a:t>
            </a:r>
            <a:r>
              <a:rPr lang="ko-KR" altLang="en-US" dirty="0"/>
              <a:t>프로그램 다운로드 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A39921-B4C1-4FAF-8C51-3F29E42F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839357" y="2738301"/>
            <a:ext cx="1248899" cy="1273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036" y="9006022"/>
            <a:ext cx="391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SOFTWARE-Windows(Win 7 and newer)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5" y="5911247"/>
            <a:ext cx="3730824" cy="26721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874" y="6213238"/>
            <a:ext cx="3888640" cy="275280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V="1">
            <a:off x="1417470" y="6194446"/>
            <a:ext cx="51169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4843463" y="7715146"/>
            <a:ext cx="81578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2184</TotalTime>
  <Words>983</Words>
  <Application>Microsoft Office PowerPoint</Application>
  <PresentationFormat>A4 용지(210x297mm)</PresentationFormat>
  <Paragraphs>231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Open Sans</vt:lpstr>
      <vt:lpstr>고양덕양 B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wjbj0527@gmail.com</dc:creator>
  <cp:lastModifiedBy>Windows 사용자</cp:lastModifiedBy>
  <cp:revision>147</cp:revision>
  <cp:lastPrinted>2021-02-15T07:29:43Z</cp:lastPrinted>
  <dcterms:created xsi:type="dcterms:W3CDTF">2021-02-09T05:43:03Z</dcterms:created>
  <dcterms:modified xsi:type="dcterms:W3CDTF">2021-04-13T00:27:39Z</dcterms:modified>
</cp:coreProperties>
</file>